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7" r:id="rId2"/>
    <p:sldId id="258" r:id="rId3"/>
    <p:sldId id="259" r:id="rId4"/>
    <p:sldId id="261" r:id="rId5"/>
    <p:sldId id="262" r:id="rId6"/>
    <p:sldId id="263" r:id="rId7"/>
    <p:sldId id="264" r:id="rId8"/>
    <p:sldId id="265" r:id="rId9"/>
    <p:sldId id="266" r:id="rId10"/>
    <p:sldId id="268" r:id="rId11"/>
    <p:sldId id="270" r:id="rId12"/>
    <p:sldId id="267" r:id="rId13"/>
    <p:sldId id="293" r:id="rId14"/>
    <p:sldId id="273" r:id="rId15"/>
    <p:sldId id="274" r:id="rId16"/>
    <p:sldId id="275" r:id="rId17"/>
    <p:sldId id="276" r:id="rId18"/>
    <p:sldId id="277" r:id="rId19"/>
    <p:sldId id="278" r:id="rId20"/>
    <p:sldId id="279" r:id="rId21"/>
    <p:sldId id="296" r:id="rId22"/>
    <p:sldId id="294" r:id="rId23"/>
    <p:sldId id="280" r:id="rId24"/>
    <p:sldId id="295" r:id="rId25"/>
    <p:sldId id="282" r:id="rId26"/>
    <p:sldId id="283" r:id="rId27"/>
    <p:sldId id="284" r:id="rId28"/>
    <p:sldId id="285" r:id="rId29"/>
    <p:sldId id="286" r:id="rId30"/>
    <p:sldId id="287" r:id="rId31"/>
    <p:sldId id="288" r:id="rId32"/>
    <p:sldId id="289" r:id="rId33"/>
    <p:sldId id="290" r:id="rId34"/>
    <p:sldId id="291"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60"/>
    <p:restoredTop sz="87230"/>
  </p:normalViewPr>
  <p:slideViewPr>
    <p:cSldViewPr snapToGrid="0" snapToObjects="1" showGuides="1">
      <p:cViewPr>
        <p:scale>
          <a:sx n="170" d="100"/>
          <a:sy n="170" d="100"/>
        </p:scale>
        <p:origin x="3848" y="-256"/>
      </p:cViewPr>
      <p:guideLst>
        <p:guide orient="horz" pos="208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97DF0-4CFE-6A4E-879C-7263BA4FE9F6}" type="datetimeFigureOut">
              <a:rPr lang="en-US" smtClean="0"/>
              <a:t>1/14/18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DFA3B-9C3B-1A40-A52F-B692E9F2BAB3}" type="slidenum">
              <a:rPr lang="en-US" smtClean="0"/>
              <a:t>‹#›</a:t>
            </a:fld>
            <a:endParaRPr lang="en-US"/>
          </a:p>
        </p:txBody>
      </p:sp>
    </p:spTree>
    <p:extLst>
      <p:ext uri="{BB962C8B-B14F-4D97-AF65-F5344CB8AC3E}">
        <p14:creationId xmlns:p14="http://schemas.microsoft.com/office/powerpoint/2010/main" val="1646809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pond name = </a:t>
            </a:r>
            <a:r>
              <a:rPr lang="en-US" sz="1200" noProof="0" dirty="0" smtClean="0">
                <a:solidFill>
                  <a:schemeClr val="bg1"/>
                </a:solidFill>
              </a:rPr>
              <a:t>Mare Marie-</a:t>
            </a:r>
            <a:r>
              <a:rPr lang="en-US" sz="1200" noProof="0" dirty="0" err="1" smtClean="0">
                <a:solidFill>
                  <a:schemeClr val="bg1"/>
                </a:solidFill>
              </a:rPr>
              <a:t>Thérèse</a:t>
            </a:r>
            <a:r>
              <a:rPr lang="en-US" sz="1200" noProof="0" dirty="0" smtClean="0">
                <a:solidFill>
                  <a:schemeClr val="bg1"/>
                </a:solidFill>
              </a:rPr>
              <a:t> </a:t>
            </a:r>
            <a:endParaRPr lang="en-US" noProof="0" dirty="0"/>
          </a:p>
        </p:txBody>
      </p:sp>
      <p:sp>
        <p:nvSpPr>
          <p:cNvPr id="4" name="Slide Number Placeholder 3"/>
          <p:cNvSpPr>
            <a:spLocks noGrp="1"/>
          </p:cNvSpPr>
          <p:nvPr>
            <p:ph type="sldNum" sz="quarter" idx="10"/>
          </p:nvPr>
        </p:nvSpPr>
        <p:spPr/>
        <p:txBody>
          <a:bodyPr/>
          <a:lstStyle/>
          <a:p>
            <a:fld id="{FE0DFA3B-9C3B-1A40-A52F-B692E9F2BAB3}" type="slidenum">
              <a:rPr lang="en-US" smtClean="0"/>
              <a:t>1</a:t>
            </a:fld>
            <a:endParaRPr lang="en-US" dirty="0"/>
          </a:p>
        </p:txBody>
      </p:sp>
    </p:spTree>
    <p:extLst>
      <p:ext uri="{BB962C8B-B14F-4D97-AF65-F5344CB8AC3E}">
        <p14:creationId xmlns:p14="http://schemas.microsoft.com/office/powerpoint/2010/main" val="1162141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2000" cy="3429000"/>
          </a:xfrm>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latin typeface="Arial" charset="0"/>
                <a:cs typeface="Arial" charset="0"/>
              </a:rPr>
              <a:t>240 ponds are visited yearly from 2001.</a:t>
            </a:r>
            <a:r>
              <a:rPr lang="en-US" baseline="0" noProof="0" dirty="0" smtClean="0">
                <a:latin typeface="Arial" charset="0"/>
                <a:cs typeface="Arial" charset="0"/>
              </a:rPr>
              <a:t> Work initiated in 2011 by Patrice David, Philippe </a:t>
            </a:r>
            <a:r>
              <a:rPr lang="en-US" baseline="0" noProof="0" dirty="0" err="1" smtClean="0">
                <a:latin typeface="Arial" charset="0"/>
                <a:cs typeface="Arial" charset="0"/>
              </a:rPr>
              <a:t>Jarne</a:t>
            </a:r>
            <a:r>
              <a:rPr lang="en-US" baseline="0" noProof="0" dirty="0" smtClean="0">
                <a:latin typeface="Arial" charset="0"/>
                <a:cs typeface="Arial" charset="0"/>
              </a:rPr>
              <a:t> and Jean-Pierre Pointier.</a:t>
            </a:r>
            <a:endParaRPr lang="en-US" noProof="0" dirty="0" smtClean="0">
              <a:latin typeface="Arial" charset="0"/>
              <a:cs typeface="Arial" charset="0"/>
            </a:endParaRPr>
          </a:p>
        </p:txBody>
      </p:sp>
    </p:spTree>
    <p:extLst>
      <p:ext uri="{BB962C8B-B14F-4D97-AF65-F5344CB8AC3E}">
        <p14:creationId xmlns:p14="http://schemas.microsoft.com/office/powerpoint/2010/main" val="2129912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latin typeface="Arial" charset="0"/>
                <a:cs typeface="Arial" charset="0"/>
              </a:rPr>
              <a:t>Table 2 in Lamy et al. 2012</a:t>
            </a:r>
          </a:p>
        </p:txBody>
      </p:sp>
    </p:spTree>
    <p:extLst>
      <p:ext uri="{BB962C8B-B14F-4D97-AF65-F5344CB8AC3E}">
        <p14:creationId xmlns:p14="http://schemas.microsoft.com/office/powerpoint/2010/main" val="39083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43000" y="685800"/>
            <a:ext cx="4572000" cy="3429000"/>
          </a:xfrm>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latin typeface="Arial" charset="0"/>
                <a:cs typeface="Arial" charset="0"/>
              </a:rPr>
              <a:t>Freshwater mollusks represent</a:t>
            </a:r>
            <a:r>
              <a:rPr lang="en-US" baseline="0" noProof="0" dirty="0" smtClean="0">
                <a:latin typeface="Arial" charset="0"/>
                <a:cs typeface="Arial" charset="0"/>
              </a:rPr>
              <a:t> the most important biomass and in the ecosystems. In Guadeloupe 29 species has been characterized, divided into two phylogenetic groups, </a:t>
            </a:r>
            <a:r>
              <a:rPr lang="en-US" baseline="0" noProof="0" dirty="0" err="1" smtClean="0">
                <a:latin typeface="Arial" charset="0"/>
                <a:cs typeface="Arial" charset="0"/>
              </a:rPr>
              <a:t>Pulmonata</a:t>
            </a:r>
            <a:r>
              <a:rPr lang="en-US" baseline="0" noProof="0" dirty="0" smtClean="0">
                <a:latin typeface="Arial" charset="0"/>
                <a:cs typeface="Arial" charset="0"/>
              </a:rPr>
              <a:t> and </a:t>
            </a:r>
            <a:r>
              <a:rPr lang="en-US" baseline="0" noProof="0" dirty="0" err="1" smtClean="0">
                <a:latin typeface="Arial" charset="0"/>
                <a:cs typeface="Arial" charset="0"/>
              </a:rPr>
              <a:t>Caenogastropoda</a:t>
            </a:r>
            <a:r>
              <a:rPr lang="en-US" baseline="0" noProof="0" dirty="0" smtClean="0">
                <a:latin typeface="Arial" charset="0"/>
                <a:cs typeface="Arial"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err="1" smtClean="0">
                <a:latin typeface="Arial" charset="0"/>
                <a:cs typeface="Arial" charset="0"/>
              </a:rPr>
              <a:t>Pulmonata</a:t>
            </a:r>
            <a:r>
              <a:rPr lang="en-US" noProof="0" dirty="0" smtClean="0">
                <a:latin typeface="Arial" charset="0"/>
                <a:cs typeface="Arial" charset="0"/>
              </a:rPr>
              <a:t> have short life cycles – very high densities</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err="1" smtClean="0">
                <a:latin typeface="Arial" charset="0"/>
                <a:cs typeface="Arial" charset="0"/>
              </a:rPr>
              <a:t>Caenogastropoda</a:t>
            </a:r>
            <a:r>
              <a:rPr lang="en-US" noProof="0" dirty="0" smtClean="0">
                <a:latin typeface="Arial" charset="0"/>
                <a:cs typeface="Arial" charset="0"/>
              </a:rPr>
              <a:t> have longer life cycles – lower densities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smtClean="0">
              <a:latin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smtClean="0">
              <a:latin typeface="Arial" charset="0"/>
              <a:cs typeface="Arial" charset="0"/>
            </a:endParaRPr>
          </a:p>
        </p:txBody>
      </p:sp>
    </p:spTree>
    <p:extLst>
      <p:ext uri="{BB962C8B-B14F-4D97-AF65-F5344CB8AC3E}">
        <p14:creationId xmlns:p14="http://schemas.microsoft.com/office/powerpoint/2010/main" val="652108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43000" y="685800"/>
            <a:ext cx="4572000" cy="3429000"/>
          </a:xfrm>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smtClean="0">
              <a:latin typeface="Arial" charset="0"/>
              <a:cs typeface="Arial" charset="0"/>
            </a:endParaRPr>
          </a:p>
        </p:txBody>
      </p:sp>
    </p:spTree>
    <p:extLst>
      <p:ext uri="{BB962C8B-B14F-4D97-AF65-F5344CB8AC3E}">
        <p14:creationId xmlns:p14="http://schemas.microsoft.com/office/powerpoint/2010/main" val="1029188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01732"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EADE80D-1A64-4478-9B17-5401AD29D98E}" type="slidenum">
              <a:rPr lang="fr-FR" altLang="en-US" smtClean="0"/>
              <a:pPr fontAlgn="base">
                <a:spcBef>
                  <a:spcPct val="0"/>
                </a:spcBef>
                <a:spcAft>
                  <a:spcPct val="0"/>
                </a:spcAft>
                <a:defRPr/>
              </a:pPr>
              <a:t>14</a:t>
            </a:fld>
            <a:endParaRPr lang="fr-FR" altLang="en-US" smtClean="0"/>
          </a:p>
        </p:txBody>
      </p:sp>
    </p:spTree>
    <p:extLst>
      <p:ext uri="{BB962C8B-B14F-4D97-AF65-F5344CB8AC3E}">
        <p14:creationId xmlns:p14="http://schemas.microsoft.com/office/powerpoint/2010/main" val="1607015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b="1" u="sng" noProof="0" dirty="0" smtClean="0"/>
          </a:p>
        </p:txBody>
      </p:sp>
      <p:sp>
        <p:nvSpPr>
          <p:cNvPr id="202756"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EFA429A-EC87-48EA-9CED-E2DBF0DF2C1F}" type="slidenum">
              <a:rPr lang="fr-FR" altLang="en-US" smtClean="0"/>
              <a:pPr fontAlgn="base">
                <a:spcBef>
                  <a:spcPct val="0"/>
                </a:spcBef>
                <a:spcAft>
                  <a:spcPct val="0"/>
                </a:spcAft>
                <a:defRPr/>
              </a:pPr>
              <a:t>15</a:t>
            </a:fld>
            <a:endParaRPr lang="fr-FR" altLang="en-US" smtClean="0"/>
          </a:p>
        </p:txBody>
      </p:sp>
    </p:spTree>
    <p:extLst>
      <p:ext uri="{BB962C8B-B14F-4D97-AF65-F5344CB8AC3E}">
        <p14:creationId xmlns:p14="http://schemas.microsoft.com/office/powerpoint/2010/main" val="1865067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en-US" smtClean="0"/>
          </a:p>
        </p:txBody>
      </p:sp>
      <p:sp>
        <p:nvSpPr>
          <p:cNvPr id="203780"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CE2AB9-63F0-4F05-845C-84EE9517ADC7}" type="slidenum">
              <a:rPr lang="fr-FR" altLang="en-US" smtClean="0"/>
              <a:pPr fontAlgn="base">
                <a:spcBef>
                  <a:spcPct val="0"/>
                </a:spcBef>
                <a:spcAft>
                  <a:spcPct val="0"/>
                </a:spcAft>
                <a:defRPr/>
              </a:pPr>
              <a:t>16</a:t>
            </a:fld>
            <a:endParaRPr lang="fr-FR" altLang="en-US" smtClean="0"/>
          </a:p>
        </p:txBody>
      </p:sp>
    </p:spTree>
    <p:extLst>
      <p:ext uri="{BB962C8B-B14F-4D97-AF65-F5344CB8AC3E}">
        <p14:creationId xmlns:p14="http://schemas.microsoft.com/office/powerpoint/2010/main" val="476785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04804"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B9D6AF1-ECCE-4C8C-B550-CC93DED75A3F}" type="slidenum">
              <a:rPr lang="fr-FR" altLang="en-US" smtClean="0"/>
              <a:pPr fontAlgn="base">
                <a:spcBef>
                  <a:spcPct val="0"/>
                </a:spcBef>
                <a:spcAft>
                  <a:spcPct val="0"/>
                </a:spcAft>
                <a:defRPr/>
              </a:pPr>
              <a:t>17</a:t>
            </a:fld>
            <a:endParaRPr lang="fr-FR" altLang="en-US" smtClean="0"/>
          </a:p>
        </p:txBody>
      </p:sp>
    </p:spTree>
    <p:extLst>
      <p:ext uri="{BB962C8B-B14F-4D97-AF65-F5344CB8AC3E}">
        <p14:creationId xmlns:p14="http://schemas.microsoft.com/office/powerpoint/2010/main" val="4390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sz="1200" noProof="0" dirty="0" smtClean="0">
                <a:latin typeface="Arial Black" pitchFamily="34" charset="0"/>
              </a:rPr>
              <a:t>A strong pattern seems to arise from basic observations</a:t>
            </a:r>
          </a:p>
          <a:p>
            <a:pPr eaLnBrk="1" hangingPunct="1">
              <a:spcBef>
                <a:spcPct val="0"/>
              </a:spcBef>
            </a:pPr>
            <a:endParaRPr lang="en-US" altLang="en-US" noProof="0" dirty="0" smtClean="0"/>
          </a:p>
        </p:txBody>
      </p:sp>
      <p:sp>
        <p:nvSpPr>
          <p:cNvPr id="205828"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C4F92F0-0359-401D-A6E0-7B1B26B103B4}" type="slidenum">
              <a:rPr lang="fr-FR" altLang="en-US" smtClean="0"/>
              <a:pPr fontAlgn="base">
                <a:spcBef>
                  <a:spcPct val="0"/>
                </a:spcBef>
                <a:spcAft>
                  <a:spcPct val="0"/>
                </a:spcAft>
                <a:defRPr/>
              </a:pPr>
              <a:t>18</a:t>
            </a:fld>
            <a:endParaRPr lang="fr-FR" altLang="en-US" smtClean="0"/>
          </a:p>
        </p:txBody>
      </p:sp>
    </p:spTree>
    <p:extLst>
      <p:ext uri="{BB962C8B-B14F-4D97-AF65-F5344CB8AC3E}">
        <p14:creationId xmlns:p14="http://schemas.microsoft.com/office/powerpoint/2010/main" val="1468456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noProof="0" dirty="0" smtClean="0"/>
              <a:t>Can we trust a overall impression?</a:t>
            </a:r>
          </a:p>
          <a:p>
            <a:pPr eaLnBrk="1" hangingPunct="1">
              <a:spcBef>
                <a:spcPct val="0"/>
              </a:spcBef>
            </a:pPr>
            <a:endParaRPr lang="en-US" altLang="en-US" noProof="0" dirty="0" smtClean="0"/>
          </a:p>
        </p:txBody>
      </p:sp>
      <p:sp>
        <p:nvSpPr>
          <p:cNvPr id="206852"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DEE0038-B123-4C2E-9E31-83280279778D}" type="slidenum">
              <a:rPr lang="fr-FR" altLang="en-US" smtClean="0"/>
              <a:pPr fontAlgn="base">
                <a:spcBef>
                  <a:spcPct val="0"/>
                </a:spcBef>
                <a:spcAft>
                  <a:spcPct val="0"/>
                </a:spcAft>
                <a:defRPr/>
              </a:pPr>
              <a:t>19</a:t>
            </a:fld>
            <a:endParaRPr lang="fr-FR" altLang="en-US" smtClean="0"/>
          </a:p>
        </p:txBody>
      </p:sp>
    </p:spTree>
    <p:extLst>
      <p:ext uri="{BB962C8B-B14F-4D97-AF65-F5344CB8AC3E}">
        <p14:creationId xmlns:p14="http://schemas.microsoft.com/office/powerpoint/2010/main" val="90753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2000" cy="3429000"/>
          </a:xfrm>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latin typeface="Arial" charset="0"/>
                <a:cs typeface="Arial" charset="0"/>
              </a:rPr>
              <a:t>The Guadeloupe archipelago is</a:t>
            </a:r>
            <a:r>
              <a:rPr lang="en-US" baseline="0" noProof="0" dirty="0" smtClean="0">
                <a:latin typeface="Arial" charset="0"/>
                <a:cs typeface="Arial" charset="0"/>
              </a:rPr>
              <a:t> made of two main islands, Basse-Terre and Grande-Terre.</a:t>
            </a:r>
            <a:endParaRPr lang="en-US" noProof="0" dirty="0" smtClean="0">
              <a:latin typeface="Arial" charset="0"/>
              <a:cs typeface="Arial" charset="0"/>
            </a:endParaRPr>
          </a:p>
        </p:txBody>
      </p:sp>
    </p:spTree>
    <p:extLst>
      <p:ext uri="{BB962C8B-B14F-4D97-AF65-F5344CB8AC3E}">
        <p14:creationId xmlns:p14="http://schemas.microsoft.com/office/powerpoint/2010/main" val="166629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en-US" smtClean="0">
              <a:solidFill>
                <a:schemeClr val="bg1"/>
              </a:solidFill>
            </a:endParaRPr>
          </a:p>
        </p:txBody>
      </p:sp>
      <p:sp>
        <p:nvSpPr>
          <p:cNvPr id="207876"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30C260-5424-4BC6-95DD-069C8B822F37}" type="slidenum">
              <a:rPr lang="fr-FR" altLang="en-US" smtClean="0"/>
              <a:pPr fontAlgn="base">
                <a:spcBef>
                  <a:spcPct val="0"/>
                </a:spcBef>
                <a:spcAft>
                  <a:spcPct val="0"/>
                </a:spcAft>
                <a:defRPr/>
              </a:pPr>
              <a:t>20</a:t>
            </a:fld>
            <a:endParaRPr lang="fr-FR" altLang="en-US" smtClean="0"/>
          </a:p>
        </p:txBody>
      </p:sp>
    </p:spTree>
    <p:extLst>
      <p:ext uri="{BB962C8B-B14F-4D97-AF65-F5344CB8AC3E}">
        <p14:creationId xmlns:p14="http://schemas.microsoft.com/office/powerpoint/2010/main" val="1371078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en-US" smtClean="0">
              <a:solidFill>
                <a:schemeClr val="bg1"/>
              </a:solidFill>
            </a:endParaRPr>
          </a:p>
        </p:txBody>
      </p:sp>
      <p:sp>
        <p:nvSpPr>
          <p:cNvPr id="207876"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30C260-5424-4BC6-95DD-069C8B822F37}" type="slidenum">
              <a:rPr lang="fr-FR" altLang="en-US" smtClean="0"/>
              <a:pPr fontAlgn="base">
                <a:spcBef>
                  <a:spcPct val="0"/>
                </a:spcBef>
                <a:spcAft>
                  <a:spcPct val="0"/>
                </a:spcAft>
                <a:defRPr/>
              </a:pPr>
              <a:t>21</a:t>
            </a:fld>
            <a:endParaRPr lang="fr-FR" altLang="en-US" smtClean="0"/>
          </a:p>
        </p:txBody>
      </p:sp>
    </p:spTree>
    <p:extLst>
      <p:ext uri="{BB962C8B-B14F-4D97-AF65-F5344CB8AC3E}">
        <p14:creationId xmlns:p14="http://schemas.microsoft.com/office/powerpoint/2010/main" val="1382962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latin typeface="Arial" charset="0"/>
                <a:cs typeface="Arial" charset="0"/>
              </a:rPr>
              <a:t>Table 2 in Lamy et al. 2012</a:t>
            </a:r>
          </a:p>
        </p:txBody>
      </p:sp>
    </p:spTree>
    <p:extLst>
      <p:ext uri="{BB962C8B-B14F-4D97-AF65-F5344CB8AC3E}">
        <p14:creationId xmlns:p14="http://schemas.microsoft.com/office/powerpoint/2010/main" val="120477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08900"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3599677-192D-4622-8840-3CB0740F7CE9}" type="slidenum">
              <a:rPr lang="fr-FR" altLang="en-US" smtClean="0"/>
              <a:pPr fontAlgn="base">
                <a:spcBef>
                  <a:spcPct val="0"/>
                </a:spcBef>
                <a:spcAft>
                  <a:spcPct val="0"/>
                </a:spcAft>
                <a:defRPr/>
              </a:pPr>
              <a:t>23</a:t>
            </a:fld>
            <a:endParaRPr lang="fr-FR" altLang="en-US" smtClean="0"/>
          </a:p>
        </p:txBody>
      </p:sp>
    </p:spTree>
    <p:extLst>
      <p:ext uri="{BB962C8B-B14F-4D97-AF65-F5344CB8AC3E}">
        <p14:creationId xmlns:p14="http://schemas.microsoft.com/office/powerpoint/2010/main" val="1400450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latin typeface="Arial" charset="0"/>
                <a:cs typeface="Arial" charset="0"/>
              </a:rPr>
              <a:t>Table 2 in Lamy et al. 2012</a:t>
            </a:r>
          </a:p>
        </p:txBody>
      </p:sp>
    </p:spTree>
    <p:extLst>
      <p:ext uri="{BB962C8B-B14F-4D97-AF65-F5344CB8AC3E}">
        <p14:creationId xmlns:p14="http://schemas.microsoft.com/office/powerpoint/2010/main" val="195262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10948"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51DF1F4-7A87-4334-8E5B-E53E302266A9}" type="slidenum">
              <a:rPr lang="fr-FR" altLang="en-US" smtClean="0"/>
              <a:pPr fontAlgn="base">
                <a:spcBef>
                  <a:spcPct val="0"/>
                </a:spcBef>
                <a:spcAft>
                  <a:spcPct val="0"/>
                </a:spcAft>
                <a:defRPr/>
              </a:pPr>
              <a:t>25</a:t>
            </a:fld>
            <a:endParaRPr lang="fr-FR" altLang="en-US" smtClean="0"/>
          </a:p>
        </p:txBody>
      </p:sp>
    </p:spTree>
    <p:extLst>
      <p:ext uri="{BB962C8B-B14F-4D97-AF65-F5344CB8AC3E}">
        <p14:creationId xmlns:p14="http://schemas.microsoft.com/office/powerpoint/2010/main" val="106760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11972"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C07A772-D70B-430D-AB59-8530F18238FD}" type="slidenum">
              <a:rPr lang="fr-FR" altLang="en-US" smtClean="0"/>
              <a:pPr fontAlgn="base">
                <a:spcBef>
                  <a:spcPct val="0"/>
                </a:spcBef>
                <a:spcAft>
                  <a:spcPct val="0"/>
                </a:spcAft>
                <a:defRPr/>
              </a:pPr>
              <a:t>26</a:t>
            </a:fld>
            <a:endParaRPr lang="fr-FR" altLang="en-US" smtClean="0"/>
          </a:p>
        </p:txBody>
      </p:sp>
    </p:spTree>
    <p:extLst>
      <p:ext uri="{BB962C8B-B14F-4D97-AF65-F5344CB8AC3E}">
        <p14:creationId xmlns:p14="http://schemas.microsoft.com/office/powerpoint/2010/main" val="72381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12996"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6AA6358-A583-44F4-AD57-CC3B616F3285}" type="slidenum">
              <a:rPr lang="fr-FR" altLang="en-US" smtClean="0"/>
              <a:pPr fontAlgn="base">
                <a:spcBef>
                  <a:spcPct val="0"/>
                </a:spcBef>
                <a:spcAft>
                  <a:spcPct val="0"/>
                </a:spcAft>
                <a:defRPr/>
              </a:pPr>
              <a:t>27</a:t>
            </a:fld>
            <a:endParaRPr lang="fr-FR" altLang="en-US" smtClean="0"/>
          </a:p>
        </p:txBody>
      </p:sp>
    </p:spTree>
    <p:extLst>
      <p:ext uri="{BB962C8B-B14F-4D97-AF65-F5344CB8AC3E}">
        <p14:creationId xmlns:p14="http://schemas.microsoft.com/office/powerpoint/2010/main" val="1219652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14020"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3280892-3548-4F0C-A7B0-EC642EFFD4A9}" type="slidenum">
              <a:rPr lang="fr-FR" altLang="en-US" smtClean="0"/>
              <a:pPr fontAlgn="base">
                <a:spcBef>
                  <a:spcPct val="0"/>
                </a:spcBef>
                <a:spcAft>
                  <a:spcPct val="0"/>
                </a:spcAft>
                <a:defRPr/>
              </a:pPr>
              <a:t>28</a:t>
            </a:fld>
            <a:endParaRPr lang="fr-FR" altLang="en-US" smtClean="0"/>
          </a:p>
        </p:txBody>
      </p:sp>
    </p:spTree>
    <p:extLst>
      <p:ext uri="{BB962C8B-B14F-4D97-AF65-F5344CB8AC3E}">
        <p14:creationId xmlns:p14="http://schemas.microsoft.com/office/powerpoint/2010/main" val="696356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15044"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0D18C34-FB59-4DC8-951E-5025E783F75E}" type="slidenum">
              <a:rPr lang="fr-FR" altLang="en-US" smtClean="0"/>
              <a:pPr fontAlgn="base">
                <a:spcBef>
                  <a:spcPct val="0"/>
                </a:spcBef>
                <a:spcAft>
                  <a:spcPct val="0"/>
                </a:spcAft>
                <a:defRPr/>
              </a:pPr>
              <a:t>29</a:t>
            </a:fld>
            <a:endParaRPr lang="fr-FR" altLang="en-US" smtClean="0"/>
          </a:p>
        </p:txBody>
      </p:sp>
    </p:spTree>
    <p:extLst>
      <p:ext uri="{BB962C8B-B14F-4D97-AF65-F5344CB8AC3E}">
        <p14:creationId xmlns:p14="http://schemas.microsoft.com/office/powerpoint/2010/main" val="37585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2000" cy="3429000"/>
          </a:xfrm>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noProof="0" dirty="0" smtClean="0">
                <a:latin typeface="Arial" charset="0"/>
                <a:cs typeface="Arial" charset="0"/>
              </a:rPr>
              <a:t>Grande-Terre is composed</a:t>
            </a:r>
            <a:r>
              <a:rPr lang="en-US" baseline="0" noProof="0" dirty="0" smtClean="0">
                <a:latin typeface="Arial" charset="0"/>
                <a:cs typeface="Arial" charset="0"/>
              </a:rPr>
              <a:t> of a d</a:t>
            </a:r>
            <a:r>
              <a:rPr lang="en-US" noProof="0" dirty="0" smtClean="0">
                <a:latin typeface="Arial" charset="0"/>
                <a:cs typeface="Arial" charset="0"/>
              </a:rPr>
              <a:t>ense network</a:t>
            </a:r>
            <a:r>
              <a:rPr lang="en-US" baseline="0" noProof="0" dirty="0" smtClean="0">
                <a:latin typeface="Arial" charset="0"/>
                <a:cs typeface="Arial" charset="0"/>
              </a:rPr>
              <a:t> of more than 2,000 ponds that forms a naturally fragmented system</a:t>
            </a:r>
            <a:endParaRPr lang="en-US" noProof="0" dirty="0" smtClean="0">
              <a:latin typeface="Arial" charset="0"/>
              <a:cs typeface="Arial" charset="0"/>
            </a:endParaRPr>
          </a:p>
        </p:txBody>
      </p:sp>
    </p:spTree>
    <p:extLst>
      <p:ext uri="{BB962C8B-B14F-4D97-AF65-F5344CB8AC3E}">
        <p14:creationId xmlns:p14="http://schemas.microsoft.com/office/powerpoint/2010/main" val="204582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16068"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4CE6F65-BA0C-48F6-8D5D-DBD5A93B37E6}" type="slidenum">
              <a:rPr lang="fr-FR" altLang="en-US" smtClean="0"/>
              <a:pPr fontAlgn="base">
                <a:spcBef>
                  <a:spcPct val="0"/>
                </a:spcBef>
                <a:spcAft>
                  <a:spcPct val="0"/>
                </a:spcAft>
                <a:defRPr/>
              </a:pPr>
              <a:t>30</a:t>
            </a:fld>
            <a:endParaRPr lang="fr-FR" altLang="en-US" smtClean="0"/>
          </a:p>
        </p:txBody>
      </p:sp>
    </p:spTree>
    <p:extLst>
      <p:ext uri="{BB962C8B-B14F-4D97-AF65-F5344CB8AC3E}">
        <p14:creationId xmlns:p14="http://schemas.microsoft.com/office/powerpoint/2010/main" val="803158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17092"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298BECC-71B6-4F43-8B46-24D9EFA195D0}" type="slidenum">
              <a:rPr lang="fr-FR" altLang="en-US" smtClean="0"/>
              <a:pPr fontAlgn="base">
                <a:spcBef>
                  <a:spcPct val="0"/>
                </a:spcBef>
                <a:spcAft>
                  <a:spcPct val="0"/>
                </a:spcAft>
                <a:defRPr/>
              </a:pPr>
              <a:t>31</a:t>
            </a:fld>
            <a:endParaRPr lang="fr-FR" altLang="en-US" smtClean="0"/>
          </a:p>
        </p:txBody>
      </p:sp>
    </p:spTree>
    <p:extLst>
      <p:ext uri="{BB962C8B-B14F-4D97-AF65-F5344CB8AC3E}">
        <p14:creationId xmlns:p14="http://schemas.microsoft.com/office/powerpoint/2010/main" val="453671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18116"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F2F5053-A023-41FF-BFF3-134D66DBC6B1}" type="slidenum">
              <a:rPr lang="fr-FR" altLang="en-US" smtClean="0"/>
              <a:pPr fontAlgn="base">
                <a:spcBef>
                  <a:spcPct val="0"/>
                </a:spcBef>
                <a:spcAft>
                  <a:spcPct val="0"/>
                </a:spcAft>
                <a:defRPr/>
              </a:pPr>
              <a:t>32</a:t>
            </a:fld>
            <a:endParaRPr lang="fr-FR" altLang="en-US" smtClean="0"/>
          </a:p>
        </p:txBody>
      </p:sp>
    </p:spTree>
    <p:extLst>
      <p:ext uri="{BB962C8B-B14F-4D97-AF65-F5344CB8AC3E}">
        <p14:creationId xmlns:p14="http://schemas.microsoft.com/office/powerpoint/2010/main" val="73292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19140"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EB3B9FB-149D-4A1A-8826-D537EBDD9071}" type="slidenum">
              <a:rPr lang="fr-FR" altLang="en-US" smtClean="0"/>
              <a:pPr fontAlgn="base">
                <a:spcBef>
                  <a:spcPct val="0"/>
                </a:spcBef>
                <a:spcAft>
                  <a:spcPct val="0"/>
                </a:spcAft>
                <a:defRPr/>
              </a:pPr>
              <a:t>33</a:t>
            </a:fld>
            <a:endParaRPr lang="fr-FR" altLang="en-US" smtClean="0"/>
          </a:p>
        </p:txBody>
      </p:sp>
    </p:spTree>
    <p:extLst>
      <p:ext uri="{BB962C8B-B14F-4D97-AF65-F5344CB8AC3E}">
        <p14:creationId xmlns:p14="http://schemas.microsoft.com/office/powerpoint/2010/main" val="1200882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noProof="0" dirty="0" smtClean="0"/>
          </a:p>
        </p:txBody>
      </p:sp>
      <p:sp>
        <p:nvSpPr>
          <p:cNvPr id="220164"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49E801B-9BAF-4FA6-992F-B16E73B72405}" type="slidenum">
              <a:rPr lang="fr-FR" altLang="en-US" smtClean="0"/>
              <a:pPr fontAlgn="base">
                <a:spcBef>
                  <a:spcPct val="0"/>
                </a:spcBef>
                <a:spcAft>
                  <a:spcPct val="0"/>
                </a:spcAft>
                <a:defRPr/>
              </a:pPr>
              <a:t>34</a:t>
            </a:fld>
            <a:endParaRPr lang="fr-FR" altLang="en-US" smtClean="0"/>
          </a:p>
        </p:txBody>
      </p:sp>
    </p:spTree>
    <p:extLst>
      <p:ext uri="{BB962C8B-B14F-4D97-AF65-F5344CB8AC3E}">
        <p14:creationId xmlns:p14="http://schemas.microsoft.com/office/powerpoint/2010/main" val="88397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2000" cy="3429000"/>
          </a:xfrm>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noProof="0" dirty="0" smtClean="0">
                <a:latin typeface="Arial" charset="0"/>
                <a:cs typeface="Arial" charset="0"/>
              </a:rPr>
              <a:t>This network</a:t>
            </a:r>
            <a:r>
              <a:rPr lang="en-US" baseline="0" noProof="0" dirty="0" smtClean="0">
                <a:latin typeface="Arial" charset="0"/>
                <a:cs typeface="Arial" charset="0"/>
              </a:rPr>
              <a:t> of ponds forms a mosaic of habitats that greatly vary with respect to their environmental conditions/characteristics</a:t>
            </a:r>
            <a:endParaRPr lang="en-US" noProof="0" dirty="0" smtClean="0">
              <a:latin typeface="Arial" charset="0"/>
              <a:cs typeface="Arial" charset="0"/>
            </a:endParaRPr>
          </a:p>
        </p:txBody>
      </p:sp>
    </p:spTree>
    <p:extLst>
      <p:ext uri="{BB962C8B-B14F-4D97-AF65-F5344CB8AC3E}">
        <p14:creationId xmlns:p14="http://schemas.microsoft.com/office/powerpoint/2010/main" val="177357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2000" cy="3429000"/>
          </a:xfrm>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noProof="0" dirty="0" smtClean="0">
                <a:latin typeface="Arial" charset="0"/>
                <a:cs typeface="Arial" charset="0"/>
              </a:rPr>
              <a:t>Some ponds are big, some are very small (e.g. 2000 m vs 40 m)</a:t>
            </a:r>
          </a:p>
        </p:txBody>
      </p:sp>
    </p:spTree>
    <p:extLst>
      <p:ext uri="{BB962C8B-B14F-4D97-AF65-F5344CB8AC3E}">
        <p14:creationId xmlns:p14="http://schemas.microsoft.com/office/powerpoint/2010/main" val="149917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2000" cy="3429000"/>
          </a:xfrm>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noProof="0" dirty="0" smtClean="0">
                <a:latin typeface="Arial" charset="0"/>
                <a:cs typeface="Arial" charset="0"/>
              </a:rPr>
              <a:t>Some are covered with abundant and diversified vegetation, while others lack any vegetation.</a:t>
            </a:r>
          </a:p>
          <a:p>
            <a:r>
              <a:rPr lang="en-US" noProof="0" dirty="0" smtClean="0">
                <a:latin typeface="Arial" charset="0"/>
                <a:cs typeface="Arial" charset="0"/>
              </a:rPr>
              <a:t>Vegetation = resource and habitat for many freshwater species (mollusks).</a:t>
            </a:r>
          </a:p>
        </p:txBody>
      </p:sp>
    </p:spTree>
    <p:extLst>
      <p:ext uri="{BB962C8B-B14F-4D97-AF65-F5344CB8AC3E}">
        <p14:creationId xmlns:p14="http://schemas.microsoft.com/office/powerpoint/2010/main" val="1061230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1143000" y="685800"/>
            <a:ext cx="4572000" cy="3429000"/>
          </a:xfrm>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Black" pitchFamily="34" charset="0"/>
              </a:rPr>
              <a:t>This network of ponds does not only form a naturally fragmented landscape of habitat,</a:t>
            </a:r>
            <a:r>
              <a:rPr lang="en-US" baseline="0" dirty="0" smtClean="0">
                <a:latin typeface="Arial Black" pitchFamily="34" charset="0"/>
              </a:rPr>
              <a:t> it is also a </a:t>
            </a:r>
            <a:r>
              <a:rPr lang="en-US" dirty="0" smtClean="0">
                <a:latin typeface="Arial Black" pitchFamily="34" charset="0"/>
              </a:rPr>
              <a:t>highly unstable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Black" pitchFamily="34" charset="0"/>
              </a:rPr>
              <a:t>Indeed, the Guadeloupe archipelago is under the tropics, and freshwater</a:t>
            </a:r>
            <a:r>
              <a:rPr lang="en-US" baseline="0" dirty="0" smtClean="0">
                <a:latin typeface="Arial Black" pitchFamily="34" charset="0"/>
              </a:rPr>
              <a:t> ecosystems are therefore undergoing very strong temporal instability. </a:t>
            </a:r>
            <a:endParaRPr lang="en-US" noProof="0" dirty="0" smtClean="0">
              <a:latin typeface="Arial" charset="0"/>
              <a:cs typeface="Arial" charset="0"/>
            </a:endParaRPr>
          </a:p>
          <a:p>
            <a:r>
              <a:rPr lang="en-US" baseline="0" noProof="0" dirty="0" smtClean="0">
                <a:latin typeface="Arial" charset="0"/>
                <a:cs typeface="Arial" charset="0"/>
              </a:rPr>
              <a:t>During the </a:t>
            </a:r>
            <a:r>
              <a:rPr lang="en-US" b="1" u="sng" baseline="0" noProof="0" dirty="0" smtClean="0">
                <a:latin typeface="Arial" charset="0"/>
                <a:cs typeface="Arial" charset="0"/>
              </a:rPr>
              <a:t>dry season </a:t>
            </a:r>
            <a:r>
              <a:rPr lang="en-US" baseline="0" noProof="0" dirty="0" smtClean="0">
                <a:latin typeface="Arial" charset="0"/>
                <a:cs typeface="Arial" charset="0"/>
              </a:rPr>
              <a:t>(January to July) water level decreases in most freshwater environments, and in some of them water level can decreases up to total dry out.</a:t>
            </a:r>
          </a:p>
          <a:p>
            <a:r>
              <a:rPr lang="en-US" baseline="0" noProof="0" dirty="0" smtClean="0">
                <a:latin typeface="Arial" charset="0"/>
                <a:cs typeface="Arial" charset="0"/>
              </a:rPr>
              <a:t>During the </a:t>
            </a:r>
            <a:r>
              <a:rPr lang="en-US" b="1" u="sng" baseline="0" noProof="0" dirty="0" smtClean="0">
                <a:latin typeface="Arial" charset="0"/>
                <a:cs typeface="Arial" charset="0"/>
              </a:rPr>
              <a:t>rainy season </a:t>
            </a:r>
            <a:r>
              <a:rPr lang="en-US" baseline="0" noProof="0" dirty="0" smtClean="0">
                <a:latin typeface="Arial" charset="0"/>
                <a:cs typeface="Arial" charset="0"/>
              </a:rPr>
              <a:t>(July to December), strong rainfall will refill freshwater environments, water levels will increase. Water will overflow insuring a hydrographic connection between some ponds depending on their degree of connectivity.</a:t>
            </a:r>
          </a:p>
          <a:p>
            <a:r>
              <a:rPr lang="en-US" b="1" u="sng" noProof="0" dirty="0" smtClean="0">
                <a:latin typeface="Arial" charset="0"/>
                <a:cs typeface="Arial" charset="0"/>
              </a:rPr>
              <a:t>Note: the two pictures are from the same site</a:t>
            </a:r>
            <a:br>
              <a:rPr lang="en-US" b="1" u="sng" noProof="0" dirty="0" smtClean="0">
                <a:latin typeface="Arial" charset="0"/>
                <a:cs typeface="Arial" charset="0"/>
              </a:rPr>
            </a:br>
            <a:endParaRPr lang="en-US" b="1" u="sng" noProof="0" dirty="0" smtClean="0">
              <a:latin typeface="Arial" charset="0"/>
              <a:cs typeface="Arial" charset="0"/>
            </a:endParaRPr>
          </a:p>
        </p:txBody>
      </p:sp>
    </p:spTree>
    <p:extLst>
      <p:ext uri="{BB962C8B-B14F-4D97-AF65-F5344CB8AC3E}">
        <p14:creationId xmlns:p14="http://schemas.microsoft.com/office/powerpoint/2010/main" val="205896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2000" cy="3429000"/>
          </a:xfrm>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noProof="0" dirty="0" smtClean="0">
                <a:latin typeface="Arial" charset="0"/>
                <a:cs typeface="Arial" charset="0"/>
              </a:rPr>
              <a:t>As a consequences,</a:t>
            </a:r>
            <a:r>
              <a:rPr lang="en-US" baseline="0" noProof="0" dirty="0" smtClean="0">
                <a:latin typeface="Arial" charset="0"/>
                <a:cs typeface="Arial" charset="0"/>
              </a:rPr>
              <a:t> ponds also vary with respect to they temporal instability. </a:t>
            </a:r>
            <a:r>
              <a:rPr lang="en-US" noProof="0" dirty="0" smtClean="0">
                <a:latin typeface="Arial" charset="0"/>
                <a:cs typeface="Arial" charset="0"/>
              </a:rPr>
              <a:t>Some ponds never dry out and are very stable</a:t>
            </a:r>
            <a:r>
              <a:rPr lang="en-US" baseline="0" noProof="0" dirty="0" smtClean="0">
                <a:latin typeface="Arial" charset="0"/>
                <a:cs typeface="Arial" charset="0"/>
              </a:rPr>
              <a:t> through time (same water level, no fluctuation in the vegetation cover, etc.), while some other ponds are very unstable through time and can totally dry out, either every years, and some years.</a:t>
            </a:r>
            <a:endParaRPr lang="en-US" noProof="0" dirty="0" smtClean="0">
              <a:latin typeface="Arial" charset="0"/>
              <a:cs typeface="Arial" charset="0"/>
            </a:endParaRPr>
          </a:p>
        </p:txBody>
      </p:sp>
    </p:spTree>
    <p:extLst>
      <p:ext uri="{BB962C8B-B14F-4D97-AF65-F5344CB8AC3E}">
        <p14:creationId xmlns:p14="http://schemas.microsoft.com/office/powerpoint/2010/main" val="980193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2000" cy="3429000"/>
          </a:xfrm>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noProof="0" dirty="0" smtClean="0">
                <a:latin typeface="Arial" charset="0"/>
                <a:cs typeface="Arial" charset="0"/>
              </a:rPr>
              <a:t>Some ponds are highly connected </a:t>
            </a:r>
            <a:r>
              <a:rPr lang="en-US" baseline="0" noProof="0" dirty="0" smtClean="0">
                <a:latin typeface="Arial" charset="0"/>
                <a:cs typeface="Arial" charset="0"/>
              </a:rPr>
              <a:t>to the hydrographic network of freshwater ecosystems. The upper pond has an outlet allowing water to flow in during the rainy season. The bottom pond is totally isolated, and never connected to any other ponds in the system. </a:t>
            </a:r>
            <a:endParaRPr lang="en-US" noProof="0" dirty="0" smtClean="0">
              <a:latin typeface="Arial" charset="0"/>
              <a:cs typeface="Arial" charset="0"/>
            </a:endParaRPr>
          </a:p>
        </p:txBody>
      </p:sp>
    </p:spTree>
    <p:extLst>
      <p:ext uri="{BB962C8B-B14F-4D97-AF65-F5344CB8AC3E}">
        <p14:creationId xmlns:p14="http://schemas.microsoft.com/office/powerpoint/2010/main" val="42906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0EDE80-181A-9E46-920B-04AA2F6FDD4A}"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0EDE80-181A-9E46-920B-04AA2F6FDD4A}"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0EDE80-181A-9E46-920B-04AA2F6FDD4A}"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0EDE80-181A-9E46-920B-04AA2F6FDD4A}"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0EDE80-181A-9E46-920B-04AA2F6FDD4A}" type="datetimeFigureOut">
              <a:rPr lang="en-US" smtClean="0"/>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0EDE80-181A-9E46-920B-04AA2F6FDD4A}" type="datetimeFigureOut">
              <a:rPr lang="en-US" smtClean="0"/>
              <a:t>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F0EDE80-181A-9E46-920B-04AA2F6FDD4A}" type="datetimeFigureOut">
              <a:rPr lang="en-US" smtClean="0"/>
              <a:t>1/14/18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F0EDE80-181A-9E46-920B-04AA2F6FDD4A}" type="datetimeFigureOut">
              <a:rPr lang="en-US" smtClean="0"/>
              <a:t>1/14/18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0EDE80-181A-9E46-920B-04AA2F6FDD4A}" type="datetimeFigureOut">
              <a:rPr lang="en-US" smtClean="0"/>
              <a:t>1/14/18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0EDE80-181A-9E46-920B-04AA2F6FDD4A}" type="datetimeFigureOut">
              <a:rPr lang="en-US" smtClean="0"/>
              <a:t>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0EDE80-181A-9E46-920B-04AA2F6FDD4A}" type="datetimeFigureOut">
              <a:rPr lang="en-US" smtClean="0"/>
              <a:t>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DECC4-30FF-6F4D-994D-BAD32C098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EDE80-181A-9E46-920B-04AA2F6FDD4A}" type="datetimeFigureOut">
              <a:rPr lang="en-US" smtClean="0"/>
              <a:t>1/14/18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DECC4-30FF-6F4D-994D-BAD32C098DCE}" type="slidenum">
              <a:rPr lang="en-US" smtClean="0"/>
              <a:t>‹#›</a:t>
            </a:fld>
            <a:endParaRPr lang="en-US"/>
          </a:p>
        </p:txBody>
      </p:sp>
    </p:spTree>
    <p:extLst>
      <p:ext uri="{BB962C8B-B14F-4D97-AF65-F5344CB8AC3E}">
        <p14:creationId xmlns:p14="http://schemas.microsoft.com/office/powerpoint/2010/main" val="106931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3.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jpe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jpeg"/></Relationships>
</file>

<file path=ppt/slides/_rels/slide12.xml.rels><?xml version="1.0" encoding="UTF-8" standalone="yes"?>
<Relationships xmlns="http://schemas.openxmlformats.org/package/2006/relationships"><Relationship Id="rId11" Type="http://schemas.openxmlformats.org/officeDocument/2006/relationships/image" Target="../media/image34.jpeg"/><Relationship Id="rId12" Type="http://schemas.openxmlformats.org/officeDocument/2006/relationships/image" Target="../media/image3.jpeg"/><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9" Type="http://schemas.openxmlformats.org/officeDocument/2006/relationships/image" Target="../media/image32.jpeg"/><Relationship Id="rId10"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jpeg"/><Relationship Id="rId6"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emf"/><Relationship Id="rId6"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9.emf"/><Relationship Id="rId6"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9.emf"/><Relationship Id="rId5" Type="http://schemas.openxmlformats.org/officeDocument/2006/relationships/image" Target="../media/image41.jpeg"/><Relationship Id="rId6" Type="http://schemas.openxmlformats.org/officeDocument/2006/relationships/image" Target="../media/image42.png"/><Relationship Id="rId7"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1.jpeg"/><Relationship Id="rId6" Type="http://schemas.openxmlformats.org/officeDocument/2006/relationships/image" Target="../media/image42.png"/><Relationship Id="rId7" Type="http://schemas.openxmlformats.org/officeDocument/2006/relationships/image" Target="../media/image3.jpeg"/><Relationship Id="rId8" Type="http://schemas.openxmlformats.org/officeDocument/2006/relationships/image" Target="../media/image39.em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image" Target="../media/image47.jpeg"/><Relationship Id="rId6"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em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8.em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openxmlformats.org/officeDocument/2006/relationships/image" Target="../media/image71.png"/><Relationship Id="rId25" Type="http://schemas.openxmlformats.org/officeDocument/2006/relationships/image" Target="../media/image72.png"/><Relationship Id="rId26" Type="http://schemas.openxmlformats.org/officeDocument/2006/relationships/image" Target="../media/image73.png"/><Relationship Id="rId27" Type="http://schemas.openxmlformats.org/officeDocument/2006/relationships/image" Target="../media/image74.png"/><Relationship Id="rId28" Type="http://schemas.openxmlformats.org/officeDocument/2006/relationships/image" Target="../media/image75.png"/><Relationship Id="rId29" Type="http://schemas.openxmlformats.org/officeDocument/2006/relationships/image" Target="../media/image76.png"/><Relationship Id="rId30" Type="http://schemas.openxmlformats.org/officeDocument/2006/relationships/image" Target="../media/image77.png"/><Relationship Id="rId31" Type="http://schemas.openxmlformats.org/officeDocument/2006/relationships/image" Target="../media/image78.png"/><Relationship Id="rId32" Type="http://schemas.openxmlformats.org/officeDocument/2006/relationships/image" Target="../media/image79.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28.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openxmlformats.org/officeDocument/2006/relationships/image" Target="../media/image71.png"/><Relationship Id="rId25" Type="http://schemas.openxmlformats.org/officeDocument/2006/relationships/image" Target="../media/image72.png"/><Relationship Id="rId26" Type="http://schemas.openxmlformats.org/officeDocument/2006/relationships/image" Target="../media/image73.png"/><Relationship Id="rId27" Type="http://schemas.openxmlformats.org/officeDocument/2006/relationships/image" Target="../media/image74.png"/><Relationship Id="rId28" Type="http://schemas.openxmlformats.org/officeDocument/2006/relationships/image" Target="../media/image75.png"/><Relationship Id="rId29" Type="http://schemas.openxmlformats.org/officeDocument/2006/relationships/image" Target="../media/image76.png"/><Relationship Id="rId30" Type="http://schemas.openxmlformats.org/officeDocument/2006/relationships/image" Target="../media/image77.png"/><Relationship Id="rId31" Type="http://schemas.openxmlformats.org/officeDocument/2006/relationships/image" Target="../media/image78.png"/><Relationship Id="rId32" Type="http://schemas.openxmlformats.org/officeDocument/2006/relationships/image" Target="../media/image79.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29.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67.png"/><Relationship Id="rId21" Type="http://schemas.openxmlformats.org/officeDocument/2006/relationships/image" Target="../media/image68.png"/><Relationship Id="rId22" Type="http://schemas.openxmlformats.org/officeDocument/2006/relationships/image" Target="../media/image69.png"/><Relationship Id="rId23" Type="http://schemas.openxmlformats.org/officeDocument/2006/relationships/image" Target="../media/image70.png"/><Relationship Id="rId24" Type="http://schemas.openxmlformats.org/officeDocument/2006/relationships/image" Target="../media/image71.png"/><Relationship Id="rId25" Type="http://schemas.openxmlformats.org/officeDocument/2006/relationships/image" Target="../media/image72.png"/><Relationship Id="rId26" Type="http://schemas.openxmlformats.org/officeDocument/2006/relationships/image" Target="../media/image73.png"/><Relationship Id="rId27" Type="http://schemas.openxmlformats.org/officeDocument/2006/relationships/image" Target="../media/image74.png"/><Relationship Id="rId28" Type="http://schemas.openxmlformats.org/officeDocument/2006/relationships/image" Target="../media/image75.png"/><Relationship Id="rId29" Type="http://schemas.openxmlformats.org/officeDocument/2006/relationships/image" Target="../media/image76.png"/><Relationship Id="rId30" Type="http://schemas.openxmlformats.org/officeDocument/2006/relationships/image" Target="../media/image77.png"/><Relationship Id="rId31" Type="http://schemas.openxmlformats.org/officeDocument/2006/relationships/image" Target="../media/image80.png"/><Relationship Id="rId32" Type="http://schemas.openxmlformats.org/officeDocument/2006/relationships/image" Target="../media/image79.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3.jpe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84.png"/><Relationship Id="rId21" Type="http://schemas.openxmlformats.org/officeDocument/2006/relationships/image" Target="../media/image85.png"/><Relationship Id="rId22" Type="http://schemas.openxmlformats.org/officeDocument/2006/relationships/image" Target="../media/image69.png"/><Relationship Id="rId23" Type="http://schemas.openxmlformats.org/officeDocument/2006/relationships/image" Target="../media/image70.png"/><Relationship Id="rId24" Type="http://schemas.openxmlformats.org/officeDocument/2006/relationships/image" Target="../media/image86.png"/><Relationship Id="rId25" Type="http://schemas.openxmlformats.org/officeDocument/2006/relationships/image" Target="../media/image87.png"/><Relationship Id="rId26" Type="http://schemas.openxmlformats.org/officeDocument/2006/relationships/image" Target="../media/image88.png"/><Relationship Id="rId27" Type="http://schemas.openxmlformats.org/officeDocument/2006/relationships/image" Target="../media/image74.png"/><Relationship Id="rId28" Type="http://schemas.openxmlformats.org/officeDocument/2006/relationships/image" Target="../media/image89.png"/><Relationship Id="rId29" Type="http://schemas.openxmlformats.org/officeDocument/2006/relationships/image" Target="../media/image76.png"/><Relationship Id="rId30" Type="http://schemas.openxmlformats.org/officeDocument/2006/relationships/image" Target="../media/image77.png"/><Relationship Id="rId31" Type="http://schemas.openxmlformats.org/officeDocument/2006/relationships/image" Target="../media/image80.png"/><Relationship Id="rId32" Type="http://schemas.openxmlformats.org/officeDocument/2006/relationships/image" Target="../media/image79.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81.png"/><Relationship Id="rId14" Type="http://schemas.openxmlformats.org/officeDocument/2006/relationships/image" Target="../media/image82.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83.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1.xml.rels><?xml version="1.0" encoding="UTF-8" standalone="yes"?>
<Relationships xmlns="http://schemas.openxmlformats.org/package/2006/relationships"><Relationship Id="rId9" Type="http://schemas.openxmlformats.org/officeDocument/2006/relationships/image" Target="../media/image56.png"/><Relationship Id="rId20" Type="http://schemas.openxmlformats.org/officeDocument/2006/relationships/image" Target="../media/image84.png"/><Relationship Id="rId21" Type="http://schemas.openxmlformats.org/officeDocument/2006/relationships/image" Target="../media/image85.png"/><Relationship Id="rId22" Type="http://schemas.openxmlformats.org/officeDocument/2006/relationships/image" Target="../media/image69.png"/><Relationship Id="rId23" Type="http://schemas.openxmlformats.org/officeDocument/2006/relationships/image" Target="../media/image70.png"/><Relationship Id="rId24" Type="http://schemas.openxmlformats.org/officeDocument/2006/relationships/image" Target="../media/image86.png"/><Relationship Id="rId25" Type="http://schemas.openxmlformats.org/officeDocument/2006/relationships/image" Target="../media/image87.png"/><Relationship Id="rId26" Type="http://schemas.openxmlformats.org/officeDocument/2006/relationships/image" Target="../media/image88.png"/><Relationship Id="rId27" Type="http://schemas.openxmlformats.org/officeDocument/2006/relationships/image" Target="../media/image74.png"/><Relationship Id="rId28" Type="http://schemas.openxmlformats.org/officeDocument/2006/relationships/image" Target="../media/image89.png"/><Relationship Id="rId29" Type="http://schemas.openxmlformats.org/officeDocument/2006/relationships/image" Target="../media/image76.png"/><Relationship Id="rId30" Type="http://schemas.openxmlformats.org/officeDocument/2006/relationships/image" Target="../media/image77.png"/><Relationship Id="rId31" Type="http://schemas.openxmlformats.org/officeDocument/2006/relationships/image" Target="../media/image80.png"/><Relationship Id="rId32" Type="http://schemas.openxmlformats.org/officeDocument/2006/relationships/image" Target="../media/image79.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81.png"/><Relationship Id="rId14" Type="http://schemas.openxmlformats.org/officeDocument/2006/relationships/image" Target="../media/image82.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83.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2.xml.rels><?xml version="1.0" encoding="UTF-8" standalone="yes"?>
<Relationships xmlns="http://schemas.openxmlformats.org/package/2006/relationships"><Relationship Id="rId9" Type="http://schemas.openxmlformats.org/officeDocument/2006/relationships/image" Target="../media/image93.png"/><Relationship Id="rId20" Type="http://schemas.openxmlformats.org/officeDocument/2006/relationships/image" Target="../media/image84.png"/><Relationship Id="rId21" Type="http://schemas.openxmlformats.org/officeDocument/2006/relationships/image" Target="../media/image85.png"/><Relationship Id="rId22" Type="http://schemas.openxmlformats.org/officeDocument/2006/relationships/image" Target="../media/image69.png"/><Relationship Id="rId23" Type="http://schemas.openxmlformats.org/officeDocument/2006/relationships/image" Target="../media/image70.png"/><Relationship Id="rId24" Type="http://schemas.openxmlformats.org/officeDocument/2006/relationships/image" Target="../media/image86.png"/><Relationship Id="rId25" Type="http://schemas.openxmlformats.org/officeDocument/2006/relationships/image" Target="../media/image87.png"/><Relationship Id="rId26" Type="http://schemas.openxmlformats.org/officeDocument/2006/relationships/image" Target="../media/image88.png"/><Relationship Id="rId27" Type="http://schemas.openxmlformats.org/officeDocument/2006/relationships/image" Target="../media/image74.png"/><Relationship Id="rId28" Type="http://schemas.openxmlformats.org/officeDocument/2006/relationships/image" Target="../media/image89.png"/><Relationship Id="rId29" Type="http://schemas.openxmlformats.org/officeDocument/2006/relationships/image" Target="../media/image76.png"/><Relationship Id="rId30" Type="http://schemas.openxmlformats.org/officeDocument/2006/relationships/image" Target="../media/image77.png"/><Relationship Id="rId31" Type="http://schemas.openxmlformats.org/officeDocument/2006/relationships/image" Target="../media/image80.png"/><Relationship Id="rId32" Type="http://schemas.openxmlformats.org/officeDocument/2006/relationships/image" Target="../media/image79.png"/><Relationship Id="rId10" Type="http://schemas.openxmlformats.org/officeDocument/2006/relationships/image" Target="../media/image57.png"/><Relationship Id="rId11" Type="http://schemas.openxmlformats.org/officeDocument/2006/relationships/image" Target="../media/image94.png"/><Relationship Id="rId12" Type="http://schemas.openxmlformats.org/officeDocument/2006/relationships/image" Target="../media/image59.png"/><Relationship Id="rId13" Type="http://schemas.openxmlformats.org/officeDocument/2006/relationships/image" Target="../media/image81.png"/><Relationship Id="rId14" Type="http://schemas.openxmlformats.org/officeDocument/2006/relationships/image" Target="../media/image82.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83.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9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9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1"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1"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1"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3.jpe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1"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1"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G:\Photo\JPP_Mission2009\MARES GRANDE-TERRE-NORD 2009\2009 janv Marie-Thérèse.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8467"/>
            <a:ext cx="9144000" cy="6858000"/>
          </a:xfrm>
          <a:prstGeom prst="rect">
            <a:avLst/>
          </a:prstGeom>
          <a:ln w="38100" cap="sq">
            <a:noFill/>
            <a:prstDash val="solid"/>
            <a:miter lim="800000"/>
          </a:ln>
          <a:effectLst/>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0" y="4814448"/>
            <a:ext cx="9144000" cy="1569660"/>
          </a:xfrm>
          <a:prstGeom prst="rect">
            <a:avLst/>
          </a:prstGeom>
          <a:noFill/>
        </p:spPr>
        <p:txBody>
          <a:bodyPr wrap="square" rtlCol="0">
            <a:spAutoFit/>
          </a:bodyPr>
          <a:lstStyle/>
          <a:p>
            <a:pPr algn="ctr"/>
            <a:r>
              <a:rPr lang="en-US" sz="3600" dirty="0">
                <a:solidFill>
                  <a:schemeClr val="bg1"/>
                </a:solidFill>
                <a:latin typeface="Arial Black" pitchFamily="34" charset="0"/>
              </a:rPr>
              <a:t>Metapopulation Genetics</a:t>
            </a:r>
          </a:p>
          <a:p>
            <a:pPr algn="ctr"/>
            <a:r>
              <a:rPr lang="en-US" sz="3600" dirty="0" smtClean="0">
                <a:solidFill>
                  <a:schemeClr val="bg1"/>
                </a:solidFill>
                <a:latin typeface="Arial Black" pitchFamily="34" charset="0"/>
              </a:rPr>
              <a:t>A case study</a:t>
            </a:r>
          </a:p>
          <a:p>
            <a:pPr algn="ctr"/>
            <a:r>
              <a:rPr lang="en-US" sz="2400" dirty="0" smtClean="0">
                <a:solidFill>
                  <a:srgbClr val="FFFFFF"/>
                </a:solidFill>
                <a:latin typeface="+mj-lt"/>
              </a:rPr>
              <a:t>The freshwater snail metacommunity in the French West Indies </a:t>
            </a:r>
          </a:p>
        </p:txBody>
      </p:sp>
      <p:sp>
        <p:nvSpPr>
          <p:cNvPr id="5" name="ZoneTexte 4"/>
          <p:cNvSpPr txBox="1"/>
          <p:nvPr/>
        </p:nvSpPr>
        <p:spPr>
          <a:xfrm>
            <a:off x="5856890" y="6569724"/>
            <a:ext cx="3285268" cy="276999"/>
          </a:xfrm>
          <a:prstGeom prst="rect">
            <a:avLst/>
          </a:prstGeom>
          <a:noFill/>
        </p:spPr>
        <p:txBody>
          <a:bodyPr wrap="square" rtlCol="0">
            <a:spAutoFit/>
          </a:bodyPr>
          <a:lstStyle/>
          <a:p>
            <a:pPr algn="r"/>
            <a:r>
              <a:rPr lang="en-US" sz="1200" dirty="0" smtClean="0">
                <a:solidFill>
                  <a:schemeClr val="bg1"/>
                </a:solidFill>
              </a:rPr>
              <a:t>Field survey in 2009 (credit: J-P Pointier)</a:t>
            </a:r>
            <a:endParaRPr lang="en-US" sz="1200" dirty="0">
              <a:solidFill>
                <a:schemeClr val="bg1"/>
              </a:solidFill>
            </a:endParaRPr>
          </a:p>
        </p:txBody>
      </p:sp>
    </p:spTree>
    <p:extLst>
      <p:ext uri="{BB962C8B-B14F-4D97-AF65-F5344CB8AC3E}">
        <p14:creationId xmlns:p14="http://schemas.microsoft.com/office/powerpoint/2010/main" val="18998117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6683" t="13447" r="4830" b="8756"/>
          <a:stretch/>
        </p:blipFill>
        <p:spPr bwMode="auto">
          <a:xfrm>
            <a:off x="467544" y="908050"/>
            <a:ext cx="6767993" cy="5949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6182436" y="6580020"/>
            <a:ext cx="2128120" cy="27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6319846" y="6315795"/>
            <a:ext cx="1162374" cy="554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4" name="Text Box 21"/>
          <p:cNvSpPr txBox="1">
            <a:spLocks noChangeArrowheads="1"/>
          </p:cNvSpPr>
          <p:nvPr/>
        </p:nvSpPr>
        <p:spPr bwMode="auto">
          <a:xfrm>
            <a:off x="5901184" y="1700808"/>
            <a:ext cx="3028900" cy="7848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Black" pitchFamily="34" charset="0"/>
                <a:cs typeface="Arial" charset="0"/>
              </a:defRPr>
            </a:lvl1pPr>
            <a:lvl2pPr marL="742950" indent="-285750" eaLnBrk="0" hangingPunct="0">
              <a:defRPr>
                <a:solidFill>
                  <a:schemeClr val="tx1"/>
                </a:solidFill>
                <a:latin typeface="Arial Black" pitchFamily="34" charset="0"/>
                <a:cs typeface="Arial" charset="0"/>
              </a:defRPr>
            </a:lvl2pPr>
            <a:lvl3pPr marL="1143000" indent="-228600" eaLnBrk="0" hangingPunct="0">
              <a:defRPr>
                <a:solidFill>
                  <a:schemeClr val="tx1"/>
                </a:solidFill>
                <a:latin typeface="Arial Black" pitchFamily="34" charset="0"/>
                <a:cs typeface="Arial" charset="0"/>
              </a:defRPr>
            </a:lvl3pPr>
            <a:lvl4pPr marL="1600200" indent="-228600" eaLnBrk="0" hangingPunct="0">
              <a:defRPr>
                <a:solidFill>
                  <a:schemeClr val="tx1"/>
                </a:solidFill>
                <a:latin typeface="Arial Black" pitchFamily="34" charset="0"/>
                <a:cs typeface="Arial" charset="0"/>
              </a:defRPr>
            </a:lvl4pPr>
            <a:lvl5pPr marL="2057400" indent="-228600" eaLnBrk="0" hangingPunct="0">
              <a:defRPr>
                <a:solidFill>
                  <a:schemeClr val="tx1"/>
                </a:solidFill>
                <a:latin typeface="Arial Black" pitchFamily="34" charset="0"/>
                <a:cs typeface="Arial" charset="0"/>
              </a:defRPr>
            </a:lvl5pPr>
            <a:lvl6pPr marL="2514600" indent="-228600" eaLnBrk="0" fontAlgn="base" hangingPunct="0">
              <a:spcBef>
                <a:spcPct val="0"/>
              </a:spcBef>
              <a:spcAft>
                <a:spcPct val="0"/>
              </a:spcAft>
              <a:defRPr>
                <a:solidFill>
                  <a:schemeClr val="tx1"/>
                </a:solidFill>
                <a:latin typeface="Arial Black" pitchFamily="34" charset="0"/>
                <a:cs typeface="Arial" charset="0"/>
              </a:defRPr>
            </a:lvl6pPr>
            <a:lvl7pPr marL="2971800" indent="-228600" eaLnBrk="0" fontAlgn="base" hangingPunct="0">
              <a:spcBef>
                <a:spcPct val="0"/>
              </a:spcBef>
              <a:spcAft>
                <a:spcPct val="0"/>
              </a:spcAft>
              <a:defRPr>
                <a:solidFill>
                  <a:schemeClr val="tx1"/>
                </a:solidFill>
                <a:latin typeface="Arial Black" pitchFamily="34" charset="0"/>
                <a:cs typeface="Arial" charset="0"/>
              </a:defRPr>
            </a:lvl7pPr>
            <a:lvl8pPr marL="3429000" indent="-228600" eaLnBrk="0" fontAlgn="base" hangingPunct="0">
              <a:spcBef>
                <a:spcPct val="0"/>
              </a:spcBef>
              <a:spcAft>
                <a:spcPct val="0"/>
              </a:spcAft>
              <a:defRPr>
                <a:solidFill>
                  <a:schemeClr val="tx1"/>
                </a:solidFill>
                <a:latin typeface="Arial Black" pitchFamily="34" charset="0"/>
                <a:cs typeface="Arial" charset="0"/>
              </a:defRPr>
            </a:lvl8pPr>
            <a:lvl9pPr marL="3886200" indent="-228600" eaLnBrk="0" fontAlgn="base" hangingPunct="0">
              <a:spcBef>
                <a:spcPct val="0"/>
              </a:spcBef>
              <a:spcAft>
                <a:spcPct val="0"/>
              </a:spcAft>
              <a:defRPr>
                <a:solidFill>
                  <a:schemeClr val="tx1"/>
                </a:solidFill>
                <a:latin typeface="Arial Black" pitchFamily="34" charset="0"/>
                <a:cs typeface="Arial" charset="0"/>
              </a:defRPr>
            </a:lvl9pPr>
          </a:lstStyle>
          <a:p>
            <a:pPr algn="r" eaLnBrk="1" fontAlgn="base" hangingPunct="1">
              <a:spcBef>
                <a:spcPct val="50000"/>
              </a:spcBef>
              <a:spcAft>
                <a:spcPct val="0"/>
              </a:spcAft>
            </a:pPr>
            <a:r>
              <a:rPr lang="en-US" smtClean="0">
                <a:solidFill>
                  <a:srgbClr val="000000"/>
                </a:solidFill>
                <a:latin typeface="Calibri" pitchFamily="34" charset="0"/>
              </a:rPr>
              <a:t>240 surveyed ponds</a:t>
            </a:r>
          </a:p>
          <a:p>
            <a:pPr algn="r" eaLnBrk="1" fontAlgn="base" hangingPunct="1">
              <a:spcBef>
                <a:spcPct val="50000"/>
              </a:spcBef>
              <a:spcAft>
                <a:spcPct val="0"/>
              </a:spcAft>
            </a:pPr>
            <a:r>
              <a:rPr lang="en-US" smtClean="0">
                <a:solidFill>
                  <a:srgbClr val="000000"/>
                </a:solidFill>
                <a:latin typeface="Calibri" pitchFamily="34" charset="0"/>
              </a:rPr>
              <a:t>2001-2011 : 11 years</a:t>
            </a:r>
          </a:p>
        </p:txBody>
      </p:sp>
      <p:sp>
        <p:nvSpPr>
          <p:cNvPr id="3" name="Rectangle 2"/>
          <p:cNvSpPr/>
          <p:nvPr/>
        </p:nvSpPr>
        <p:spPr>
          <a:xfrm>
            <a:off x="5579532" y="1327121"/>
            <a:ext cx="3350551" cy="369332"/>
          </a:xfrm>
          <a:prstGeom prst="rect">
            <a:avLst/>
          </a:prstGeom>
        </p:spPr>
        <p:txBody>
          <a:bodyPr wrap="square">
            <a:spAutoFit/>
          </a:bodyPr>
          <a:lstStyle/>
          <a:p>
            <a:pPr algn="r"/>
            <a:r>
              <a:rPr lang="en-US" b="1" smtClean="0">
                <a:solidFill>
                  <a:srgbClr val="000000"/>
                </a:solidFill>
                <a:latin typeface="Calibri" pitchFamily="34" charset="0"/>
              </a:rPr>
              <a:t>An intensively surveyed system</a:t>
            </a:r>
            <a:endParaRPr lang="en-US"/>
          </a:p>
        </p:txBody>
      </p:sp>
      <p:sp>
        <p:nvSpPr>
          <p:cNvPr id="18" name="Rectangle 17"/>
          <p:cNvSpPr/>
          <p:nvPr/>
        </p:nvSpPr>
        <p:spPr bwMode="auto">
          <a:xfrm>
            <a:off x="7452320" y="6161906"/>
            <a:ext cx="1656184" cy="60381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9" name="Ellipse 18"/>
          <p:cNvSpPr/>
          <p:nvPr/>
        </p:nvSpPr>
        <p:spPr bwMode="auto">
          <a:xfrm>
            <a:off x="7626262" y="6283979"/>
            <a:ext cx="144016" cy="144016"/>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0" name="ZoneTexte 19"/>
          <p:cNvSpPr txBox="1"/>
          <p:nvPr/>
        </p:nvSpPr>
        <p:spPr>
          <a:xfrm>
            <a:off x="7791319" y="6161906"/>
            <a:ext cx="792088" cy="307777"/>
          </a:xfrm>
          <a:prstGeom prst="rect">
            <a:avLst/>
          </a:prstGeom>
          <a:noFill/>
        </p:spPr>
        <p:txBody>
          <a:bodyPr wrap="square" rtlCol="0">
            <a:spAutoFit/>
          </a:bodyPr>
          <a:lstStyle/>
          <a:p>
            <a:r>
              <a:rPr lang="en-US" sz="1400" smtClean="0">
                <a:latin typeface="Calibri" pitchFamily="34" charset="0"/>
                <a:cs typeface="Calibri" pitchFamily="34" charset="0"/>
              </a:rPr>
              <a:t>ponds</a:t>
            </a:r>
            <a:endParaRPr lang="en-US" sz="1400">
              <a:latin typeface="Calibri" pitchFamily="34" charset="0"/>
              <a:cs typeface="Calibri" pitchFamily="34" charset="0"/>
            </a:endParaRPr>
          </a:p>
        </p:txBody>
      </p:sp>
      <p:sp>
        <p:nvSpPr>
          <p:cNvPr id="21" name="Ellipse 20"/>
          <p:cNvSpPr/>
          <p:nvPr/>
        </p:nvSpPr>
        <p:spPr bwMode="auto">
          <a:xfrm>
            <a:off x="7627207" y="6580020"/>
            <a:ext cx="144016" cy="144016"/>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2" name="ZoneTexte 21"/>
          <p:cNvSpPr txBox="1"/>
          <p:nvPr/>
        </p:nvSpPr>
        <p:spPr>
          <a:xfrm>
            <a:off x="7792263" y="6457947"/>
            <a:ext cx="1337282" cy="307777"/>
          </a:xfrm>
          <a:prstGeom prst="rect">
            <a:avLst/>
          </a:prstGeom>
          <a:noFill/>
        </p:spPr>
        <p:txBody>
          <a:bodyPr wrap="square" rtlCol="0">
            <a:spAutoFit/>
          </a:bodyPr>
          <a:lstStyle/>
          <a:p>
            <a:r>
              <a:rPr lang="en-US" sz="1400" smtClean="0">
                <a:latin typeface="Calibri" pitchFamily="34" charset="0"/>
                <a:cs typeface="Calibri" pitchFamily="34" charset="0"/>
              </a:rPr>
              <a:t>surveyed ponds</a:t>
            </a:r>
            <a:endParaRPr lang="en-US" sz="1400">
              <a:latin typeface="Calibri" pitchFamily="34" charset="0"/>
              <a:cs typeface="Calibri" pitchFamily="34" charset="0"/>
            </a:endParaRPr>
          </a:p>
        </p:txBody>
      </p:sp>
      <p:sp>
        <p:nvSpPr>
          <p:cNvPr id="24" name="Rectangle 23"/>
          <p:cNvSpPr/>
          <p:nvPr/>
        </p:nvSpPr>
        <p:spPr bwMode="auto">
          <a:xfrm>
            <a:off x="379412" y="5980578"/>
            <a:ext cx="217860" cy="3858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5" name="Rectangle 24"/>
          <p:cNvSpPr/>
          <p:nvPr/>
        </p:nvSpPr>
        <p:spPr bwMode="auto">
          <a:xfrm>
            <a:off x="261046" y="5691933"/>
            <a:ext cx="252987" cy="2314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6" name="Rectangle 25"/>
          <p:cNvSpPr/>
          <p:nvPr/>
        </p:nvSpPr>
        <p:spPr bwMode="auto">
          <a:xfrm>
            <a:off x="264386" y="5463663"/>
            <a:ext cx="252987" cy="2314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7" name="Rectangle 26"/>
          <p:cNvSpPr/>
          <p:nvPr/>
        </p:nvSpPr>
        <p:spPr bwMode="auto">
          <a:xfrm>
            <a:off x="390878" y="5880358"/>
            <a:ext cx="131781" cy="1929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8" name="Rectangle 27"/>
          <p:cNvSpPr/>
          <p:nvPr/>
        </p:nvSpPr>
        <p:spPr bwMode="auto">
          <a:xfrm>
            <a:off x="459372" y="5513273"/>
            <a:ext cx="65891" cy="1929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30"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31" name="Picture 30"/>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 name="Rectangle 31"/>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smtClean="0">
                <a:latin typeface="Arial Black" pitchFamily="34" charset="0"/>
              </a:rPr>
              <a:t>A yearly field surveys</a:t>
            </a:r>
            <a:endParaRPr lang="en-US">
              <a:latin typeface="Arial Black" pitchFamily="34" charset="0"/>
            </a:endParaRPr>
          </a:p>
        </p:txBody>
      </p:sp>
      <p:sp>
        <p:nvSpPr>
          <p:cNvPr id="5" name="TextBox 4"/>
          <p:cNvSpPr txBox="1"/>
          <p:nvPr/>
        </p:nvSpPr>
        <p:spPr>
          <a:xfrm>
            <a:off x="7626262" y="3733507"/>
            <a:ext cx="1482242" cy="553998"/>
          </a:xfrm>
          <a:prstGeom prst="rect">
            <a:avLst/>
          </a:prstGeom>
          <a:noFill/>
        </p:spPr>
        <p:txBody>
          <a:bodyPr wrap="square" rtlCol="0">
            <a:spAutoFit/>
          </a:bodyPr>
          <a:lstStyle/>
          <a:p>
            <a:pPr algn="ctr"/>
            <a:r>
              <a:rPr lang="en-US" sz="1500" dirty="0" smtClean="0"/>
              <a:t>Jean-Pierre Pointier</a:t>
            </a:r>
            <a:endParaRPr lang="en-US" sz="1500" dirty="0"/>
          </a:p>
        </p:txBody>
      </p:sp>
      <p:pic>
        <p:nvPicPr>
          <p:cNvPr id="1030" name="Picture 6" descr="atrice David at Centre d'Ecologie Fonctionnelle et Evolutive"/>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100387" y="254836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academictree.org/photo/007/cache.074895.Philippe_Jarne.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29460" y="255548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tp://www.criobe.pf/pro/wp-content/uploads/sites/3/2015/09/Jean-Pierre-Pointier_WEB2-150x188.jpg"/>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7725386" y="2555488"/>
            <a:ext cx="1204698" cy="12121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099598" y="3732073"/>
            <a:ext cx="1206549" cy="323165"/>
          </a:xfrm>
          <a:prstGeom prst="rect">
            <a:avLst/>
          </a:prstGeom>
        </p:spPr>
        <p:txBody>
          <a:bodyPr wrap="none">
            <a:spAutoFit/>
          </a:bodyPr>
          <a:lstStyle/>
          <a:p>
            <a:pPr algn="ctr"/>
            <a:r>
              <a:rPr lang="en-US" sz="1500"/>
              <a:t>Patrice David</a:t>
            </a:r>
            <a:endParaRPr lang="en-US" sz="1500" dirty="0"/>
          </a:p>
        </p:txBody>
      </p:sp>
      <p:sp>
        <p:nvSpPr>
          <p:cNvPr id="8" name="Rectangle 7"/>
          <p:cNvSpPr/>
          <p:nvPr/>
        </p:nvSpPr>
        <p:spPr>
          <a:xfrm>
            <a:off x="6382873" y="3732073"/>
            <a:ext cx="1324629" cy="323165"/>
          </a:xfrm>
          <a:prstGeom prst="rect">
            <a:avLst/>
          </a:prstGeom>
        </p:spPr>
        <p:txBody>
          <a:bodyPr wrap="square">
            <a:spAutoFit/>
          </a:bodyPr>
          <a:lstStyle/>
          <a:p>
            <a:pPr algn="ctr"/>
            <a:r>
              <a:rPr lang="en-US" sz="1500"/>
              <a:t>Philippe </a:t>
            </a:r>
            <a:r>
              <a:rPr lang="en-US" sz="1500" dirty="0" err="1"/>
              <a:t>Jarne</a:t>
            </a:r>
            <a:endParaRPr lang="en-US" sz="1500" dirty="0"/>
          </a:p>
        </p:txBody>
      </p:sp>
    </p:spTree>
    <p:extLst>
      <p:ext uri="{BB962C8B-B14F-4D97-AF65-F5344CB8AC3E}">
        <p14:creationId xmlns:p14="http://schemas.microsoft.com/office/powerpoint/2010/main" val="1374710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à coins arrondis 17"/>
          <p:cNvSpPr/>
          <p:nvPr/>
        </p:nvSpPr>
        <p:spPr bwMode="auto">
          <a:xfrm>
            <a:off x="395287" y="1444341"/>
            <a:ext cx="2978150"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20" name="Rectangle à coins arrondis 19"/>
          <p:cNvSpPr/>
          <p:nvPr/>
        </p:nvSpPr>
        <p:spPr bwMode="auto">
          <a:xfrm>
            <a:off x="3502555" y="1448579"/>
            <a:ext cx="2978150"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85009" name="ZoneTexte 1"/>
          <p:cNvSpPr txBox="1">
            <a:spLocks noChangeArrowheads="1"/>
          </p:cNvSpPr>
          <p:nvPr/>
        </p:nvSpPr>
        <p:spPr bwMode="auto">
          <a:xfrm>
            <a:off x="395287" y="1535886"/>
            <a:ext cx="29781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Size</a:t>
            </a:r>
          </a:p>
          <a:p>
            <a:pPr algn="ctr" eaLnBrk="1" hangingPunct="1">
              <a:spcBef>
                <a:spcPct val="0"/>
              </a:spcBef>
              <a:buFontTx/>
              <a:buNone/>
            </a:pPr>
            <a:r>
              <a:rPr lang="en-US" altLang="en-US" sz="1600" dirty="0" smtClean="0"/>
              <a:t>Mean pond diameter over years</a:t>
            </a:r>
            <a:endParaRPr lang="en-US" altLang="en-US" sz="1600" dirty="0"/>
          </a:p>
        </p:txBody>
      </p:sp>
      <p:sp>
        <p:nvSpPr>
          <p:cNvPr id="85010" name="ZoneTexte 20"/>
          <p:cNvSpPr txBox="1">
            <a:spLocks noChangeArrowheads="1"/>
          </p:cNvSpPr>
          <p:nvPr/>
        </p:nvSpPr>
        <p:spPr bwMode="auto">
          <a:xfrm>
            <a:off x="3502555" y="1535886"/>
            <a:ext cx="29781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Vegetation cover</a:t>
            </a:r>
          </a:p>
          <a:p>
            <a:pPr algn="ctr" eaLnBrk="1" hangingPunct="1">
              <a:spcBef>
                <a:spcPct val="0"/>
              </a:spcBef>
              <a:buFontTx/>
              <a:buNone/>
            </a:pPr>
            <a:r>
              <a:rPr lang="en-US" altLang="en-US" sz="1600" dirty="0" smtClean="0"/>
              <a:t>Mean vegetation cover over years</a:t>
            </a:r>
            <a:endParaRPr lang="en-US" altLang="en-US" sz="1600" dirty="0"/>
          </a:p>
        </p:txBody>
      </p:sp>
      <p:sp>
        <p:nvSpPr>
          <p:cNvPr id="22" name="Rectangle à coins arrondis 21"/>
          <p:cNvSpPr/>
          <p:nvPr/>
        </p:nvSpPr>
        <p:spPr bwMode="auto">
          <a:xfrm>
            <a:off x="395287" y="2646655"/>
            <a:ext cx="2979738"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85012" name="ZoneTexte 22"/>
          <p:cNvSpPr txBox="1">
            <a:spLocks noChangeArrowheads="1"/>
          </p:cNvSpPr>
          <p:nvPr/>
        </p:nvSpPr>
        <p:spPr bwMode="auto">
          <a:xfrm>
            <a:off x="395287" y="2651945"/>
            <a:ext cx="297973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Connectivity</a:t>
            </a:r>
          </a:p>
          <a:p>
            <a:pPr algn="ctr" eaLnBrk="1" hangingPunct="1">
              <a:spcBef>
                <a:spcPct val="0"/>
              </a:spcBef>
              <a:buFontTx/>
              <a:buNone/>
            </a:pPr>
            <a:r>
              <a:rPr lang="en-US" altLang="en-US" sz="1600" dirty="0"/>
              <a:t>Connectivity to </a:t>
            </a:r>
            <a:r>
              <a:rPr lang="en-US" altLang="en-US" sz="1600" dirty="0" smtClean="0"/>
              <a:t>neighboring sites via the hydrographic network</a:t>
            </a:r>
            <a:endParaRPr lang="en-US" altLang="en-US" sz="1600" dirty="0"/>
          </a:p>
        </p:txBody>
      </p:sp>
      <p:sp>
        <p:nvSpPr>
          <p:cNvPr id="24" name="Rectangle à coins arrondis 23"/>
          <p:cNvSpPr/>
          <p:nvPr/>
        </p:nvSpPr>
        <p:spPr bwMode="auto">
          <a:xfrm>
            <a:off x="393700" y="3833053"/>
            <a:ext cx="2979737"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85014" name="ZoneTexte 24"/>
          <p:cNvSpPr txBox="1">
            <a:spLocks noChangeArrowheads="1"/>
          </p:cNvSpPr>
          <p:nvPr/>
        </p:nvSpPr>
        <p:spPr bwMode="auto">
          <a:xfrm>
            <a:off x="393700" y="3838344"/>
            <a:ext cx="2979737"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Stability</a:t>
            </a:r>
          </a:p>
          <a:p>
            <a:pPr algn="ctr" eaLnBrk="1" hangingPunct="1">
              <a:spcBef>
                <a:spcPct val="0"/>
              </a:spcBef>
              <a:buFontTx/>
              <a:buNone/>
            </a:pPr>
            <a:r>
              <a:rPr lang="en-US" altLang="en-US" sz="1600" dirty="0" smtClean="0"/>
              <a:t>Synthetic index: water stability, size and vegetation variance, etc. (PCA)</a:t>
            </a:r>
            <a:endParaRPr lang="en-US" altLang="en-US" sz="1600" dirty="0"/>
          </a:p>
        </p:txBody>
      </p:sp>
      <p:sp>
        <p:nvSpPr>
          <p:cNvPr id="27"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smtClean="0">
              <a:solidFill>
                <a:srgbClr val="000000"/>
              </a:solidFill>
              <a:latin typeface="Arial Black" pitchFamily="34" charset="0"/>
            </a:endParaRPr>
          </a:p>
        </p:txBody>
      </p:sp>
      <p:pic>
        <p:nvPicPr>
          <p:cNvPr id="28" name="Picture 2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 name="Rectangle 28"/>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A yearly field surveys</a:t>
            </a:r>
            <a:endParaRPr lang="en-US" dirty="0">
              <a:latin typeface="Arial Black" pitchFamily="34" charset="0"/>
            </a:endParaRPr>
          </a:p>
        </p:txBody>
      </p:sp>
      <p:sp>
        <p:nvSpPr>
          <p:cNvPr id="19" name="Text Box 43"/>
          <p:cNvSpPr txBox="1">
            <a:spLocks noChangeArrowheads="1"/>
          </p:cNvSpPr>
          <p:nvPr/>
        </p:nvSpPr>
        <p:spPr bwMode="auto">
          <a:xfrm>
            <a:off x="393700" y="840843"/>
            <a:ext cx="8750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en-US" altLang="en-US" sz="2800" b="1" dirty="0" smtClean="0">
                <a:latin typeface="Calibri" pitchFamily="34" charset="0"/>
              </a:rPr>
              <a:t>1 – environmental characteristics</a:t>
            </a:r>
          </a:p>
        </p:txBody>
      </p:sp>
      <p:sp>
        <p:nvSpPr>
          <p:cNvPr id="21" name="Rectangle à coins arrondis 19"/>
          <p:cNvSpPr/>
          <p:nvPr/>
        </p:nvSpPr>
        <p:spPr bwMode="auto">
          <a:xfrm>
            <a:off x="3472923" y="2637404"/>
            <a:ext cx="2978150"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23" name="ZoneTexte 20"/>
          <p:cNvSpPr txBox="1">
            <a:spLocks noChangeArrowheads="1"/>
          </p:cNvSpPr>
          <p:nvPr/>
        </p:nvSpPr>
        <p:spPr bwMode="auto">
          <a:xfrm>
            <a:off x="3472923" y="2724715"/>
            <a:ext cx="297815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Density of habitats</a:t>
            </a:r>
          </a:p>
          <a:p>
            <a:pPr algn="ctr" eaLnBrk="1" hangingPunct="1">
              <a:spcBef>
                <a:spcPct val="0"/>
              </a:spcBef>
              <a:buFontTx/>
              <a:buNone/>
            </a:pPr>
            <a:r>
              <a:rPr lang="en-US" altLang="en-US" sz="1600" dirty="0"/>
              <a:t>Number of water bodies within a radius of 2 km </a:t>
            </a:r>
          </a:p>
        </p:txBody>
      </p:sp>
    </p:spTree>
    <p:extLst>
      <p:ext uri="{BB962C8B-B14F-4D97-AF65-F5344CB8AC3E}">
        <p14:creationId xmlns:p14="http://schemas.microsoft.com/office/powerpoint/2010/main" val="70042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à coins arrondis 36"/>
          <p:cNvSpPr/>
          <p:nvPr/>
        </p:nvSpPr>
        <p:spPr bwMode="auto">
          <a:xfrm>
            <a:off x="107504" y="1533450"/>
            <a:ext cx="4464496" cy="1169865"/>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9709" name="Text Box 4"/>
          <p:cNvSpPr txBox="1">
            <a:spLocks noChangeArrowheads="1"/>
          </p:cNvSpPr>
          <p:nvPr/>
        </p:nvSpPr>
        <p:spPr bwMode="auto">
          <a:xfrm>
            <a:off x="107504" y="2814546"/>
            <a:ext cx="4464495" cy="80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defTabSz="449263" eaLnBrk="0" hangingPunct="0">
              <a:tabLst>
                <a:tab pos="723900" algn="l"/>
                <a:tab pos="1447800" algn="l"/>
              </a:tabLst>
              <a:defRPr>
                <a:solidFill>
                  <a:schemeClr val="tx1"/>
                </a:solidFill>
                <a:latin typeface="Arial Black" pitchFamily="34" charset="0"/>
                <a:cs typeface="Arial" charset="0"/>
              </a:defRPr>
            </a:lvl1pPr>
            <a:lvl2pPr marL="742950" indent="-285750" defTabSz="449263" eaLnBrk="0" hangingPunct="0">
              <a:tabLst>
                <a:tab pos="723900" algn="l"/>
                <a:tab pos="1447800" algn="l"/>
              </a:tabLst>
              <a:defRPr>
                <a:solidFill>
                  <a:schemeClr val="tx1"/>
                </a:solidFill>
                <a:latin typeface="Arial Black" pitchFamily="34" charset="0"/>
                <a:cs typeface="Arial" charset="0"/>
              </a:defRPr>
            </a:lvl2pPr>
            <a:lvl3pPr marL="1143000" indent="-228600" defTabSz="449263" eaLnBrk="0" hangingPunct="0">
              <a:tabLst>
                <a:tab pos="723900" algn="l"/>
                <a:tab pos="1447800" algn="l"/>
              </a:tabLst>
              <a:defRPr>
                <a:solidFill>
                  <a:schemeClr val="tx1"/>
                </a:solidFill>
                <a:latin typeface="Arial Black" pitchFamily="34" charset="0"/>
                <a:cs typeface="Arial" charset="0"/>
              </a:defRPr>
            </a:lvl3pPr>
            <a:lvl4pPr marL="1600200" indent="-228600" defTabSz="449263" eaLnBrk="0" hangingPunct="0">
              <a:tabLst>
                <a:tab pos="723900" algn="l"/>
                <a:tab pos="1447800" algn="l"/>
              </a:tabLst>
              <a:defRPr>
                <a:solidFill>
                  <a:schemeClr val="tx1"/>
                </a:solidFill>
                <a:latin typeface="Arial Black" pitchFamily="34" charset="0"/>
                <a:cs typeface="Arial" charset="0"/>
              </a:defRPr>
            </a:lvl4pPr>
            <a:lvl5pPr marL="2057400" indent="-228600" defTabSz="449263" eaLnBrk="0" hangingPunct="0">
              <a:tabLst>
                <a:tab pos="723900" algn="l"/>
                <a:tab pos="1447800" algn="l"/>
              </a:tabLst>
              <a:defRPr>
                <a:solidFill>
                  <a:schemeClr val="tx1"/>
                </a:solidFill>
                <a:latin typeface="Arial Black" pitchFamily="34" charset="0"/>
                <a:cs typeface="Arial" charset="0"/>
              </a:defRPr>
            </a:lvl5pPr>
            <a:lvl6pPr marL="2514600" indent="-228600" defTabSz="449263" eaLnBrk="0" fontAlgn="base" hangingPunct="0">
              <a:spcBef>
                <a:spcPct val="0"/>
              </a:spcBef>
              <a:spcAft>
                <a:spcPct val="0"/>
              </a:spcAft>
              <a:tabLst>
                <a:tab pos="723900" algn="l"/>
                <a:tab pos="1447800" algn="l"/>
              </a:tabLst>
              <a:defRPr>
                <a:solidFill>
                  <a:schemeClr val="tx1"/>
                </a:solidFill>
                <a:latin typeface="Arial Black" pitchFamily="34" charset="0"/>
                <a:cs typeface="Arial" charset="0"/>
              </a:defRPr>
            </a:lvl6pPr>
            <a:lvl7pPr marL="2971800" indent="-228600" defTabSz="449263" eaLnBrk="0" fontAlgn="base" hangingPunct="0">
              <a:spcBef>
                <a:spcPct val="0"/>
              </a:spcBef>
              <a:spcAft>
                <a:spcPct val="0"/>
              </a:spcAft>
              <a:tabLst>
                <a:tab pos="723900" algn="l"/>
                <a:tab pos="1447800" algn="l"/>
              </a:tabLst>
              <a:defRPr>
                <a:solidFill>
                  <a:schemeClr val="tx1"/>
                </a:solidFill>
                <a:latin typeface="Arial Black" pitchFamily="34" charset="0"/>
                <a:cs typeface="Arial" charset="0"/>
              </a:defRPr>
            </a:lvl7pPr>
            <a:lvl8pPr marL="3429000" indent="-228600" defTabSz="449263" eaLnBrk="0" fontAlgn="base" hangingPunct="0">
              <a:spcBef>
                <a:spcPct val="0"/>
              </a:spcBef>
              <a:spcAft>
                <a:spcPct val="0"/>
              </a:spcAft>
              <a:tabLst>
                <a:tab pos="723900" algn="l"/>
                <a:tab pos="1447800" algn="l"/>
              </a:tabLst>
              <a:defRPr>
                <a:solidFill>
                  <a:schemeClr val="tx1"/>
                </a:solidFill>
                <a:latin typeface="Arial Black" pitchFamily="34" charset="0"/>
                <a:cs typeface="Arial" charset="0"/>
              </a:defRPr>
            </a:lvl8pPr>
            <a:lvl9pPr marL="3886200" indent="-228600" defTabSz="449263" eaLnBrk="0" fontAlgn="base" hangingPunct="0">
              <a:spcBef>
                <a:spcPct val="0"/>
              </a:spcBef>
              <a:spcAft>
                <a:spcPct val="0"/>
              </a:spcAft>
              <a:tabLst>
                <a:tab pos="723900" algn="l"/>
                <a:tab pos="1447800" algn="l"/>
              </a:tabLst>
              <a:defRPr>
                <a:solidFill>
                  <a:schemeClr val="tx1"/>
                </a:solidFill>
                <a:latin typeface="Arial Black" pitchFamily="34" charset="0"/>
                <a:cs typeface="Arial" charset="0"/>
              </a:defRPr>
            </a:lvl9pPr>
          </a:lstStyle>
          <a:p>
            <a:pPr algn="ctr" eaLnBrk="1" fontAlgn="base">
              <a:lnSpc>
                <a:spcPct val="93000"/>
              </a:lnSpc>
              <a:spcBef>
                <a:spcPts val="1125"/>
              </a:spcBef>
              <a:spcAft>
                <a:spcPct val="0"/>
              </a:spcAft>
              <a:buClr>
                <a:srgbClr val="000000"/>
              </a:buClr>
              <a:buSzPct val="45000"/>
              <a:buFont typeface="Wingdings" pitchFamily="2" charset="2"/>
              <a:buNone/>
            </a:pPr>
            <a:r>
              <a:rPr lang="en-US" noProof="1" smtClean="0">
                <a:solidFill>
                  <a:srgbClr val="000000"/>
                </a:solidFill>
                <a:latin typeface="Calibri" pitchFamily="34" charset="0"/>
                <a:ea typeface="MS Gothic" pitchFamily="49" charset="-128"/>
              </a:rPr>
              <a:t> </a:t>
            </a:r>
            <a:r>
              <a:rPr lang="en-US" sz="2000" b="1" noProof="1" smtClean="0">
                <a:solidFill>
                  <a:srgbClr val="000000"/>
                </a:solidFill>
                <a:latin typeface="Calibri" pitchFamily="34" charset="0"/>
                <a:ea typeface="MS Gothic" pitchFamily="49" charset="-128"/>
              </a:rPr>
              <a:t>2</a:t>
            </a:r>
            <a:r>
              <a:rPr lang="en-US" sz="2000" b="1" dirty="0" smtClean="0">
                <a:solidFill>
                  <a:srgbClr val="000000"/>
                </a:solidFill>
                <a:latin typeface="Calibri" pitchFamily="34" charset="0"/>
                <a:ea typeface="MS Gothic" pitchFamily="49" charset="-128"/>
              </a:rPr>
              <a:t>9</a:t>
            </a:r>
            <a:r>
              <a:rPr lang="en-US" sz="2000" b="1" noProof="1" smtClean="0">
                <a:solidFill>
                  <a:srgbClr val="000000"/>
                </a:solidFill>
                <a:latin typeface="Calibri" pitchFamily="34" charset="0"/>
                <a:ea typeface="MS Gothic" pitchFamily="49" charset="-128"/>
              </a:rPr>
              <a:t> </a:t>
            </a:r>
            <a:r>
              <a:rPr lang="en-US" sz="2000" b="1" dirty="0" smtClean="0">
                <a:solidFill>
                  <a:srgbClr val="000000"/>
                </a:solidFill>
                <a:latin typeface="Calibri" pitchFamily="34" charset="0"/>
                <a:ea typeface="MS Gothic" pitchFamily="49" charset="-128"/>
              </a:rPr>
              <a:t>species</a:t>
            </a:r>
          </a:p>
          <a:p>
            <a:pPr algn="ctr" eaLnBrk="1" fontAlgn="base">
              <a:lnSpc>
                <a:spcPct val="93000"/>
              </a:lnSpc>
              <a:spcBef>
                <a:spcPts val="1125"/>
              </a:spcBef>
              <a:spcAft>
                <a:spcPct val="0"/>
              </a:spcAft>
              <a:buClr>
                <a:srgbClr val="000000"/>
              </a:buClr>
              <a:buSzPct val="45000"/>
              <a:buFont typeface="Wingdings" pitchFamily="2" charset="2"/>
              <a:buNone/>
            </a:pPr>
            <a:r>
              <a:rPr lang="en-US" sz="2000" b="1" noProof="1" smtClean="0">
                <a:solidFill>
                  <a:srgbClr val="FF9933"/>
                </a:solidFill>
                <a:latin typeface="Calibri" pitchFamily="34" charset="0"/>
                <a:ea typeface="MS Gothic" pitchFamily="49" charset="-128"/>
              </a:rPr>
              <a:t>Pulmonata </a:t>
            </a:r>
            <a:r>
              <a:rPr lang="en-US" sz="2000" b="1" noProof="1" smtClean="0">
                <a:solidFill>
                  <a:srgbClr val="000000"/>
                </a:solidFill>
                <a:latin typeface="Calibri" pitchFamily="34" charset="0"/>
                <a:ea typeface="MS Gothic" pitchFamily="49" charset="-128"/>
              </a:rPr>
              <a:t>/ </a:t>
            </a:r>
            <a:r>
              <a:rPr lang="en-US" sz="2000" b="1" dirty="0" err="1" smtClean="0">
                <a:solidFill>
                  <a:srgbClr val="333399"/>
                </a:solidFill>
                <a:latin typeface="Calibri" pitchFamily="34" charset="0"/>
                <a:ea typeface="MS Gothic" pitchFamily="49" charset="-128"/>
              </a:rPr>
              <a:t>Caenogastropoda</a:t>
            </a:r>
            <a:endParaRPr lang="en-US" sz="2000" b="1" noProof="1">
              <a:solidFill>
                <a:srgbClr val="FF9933"/>
              </a:solidFill>
              <a:latin typeface="Calibri" pitchFamily="34" charset="0"/>
              <a:ea typeface="MS Gothic" pitchFamily="49" charset="-128"/>
            </a:endParaRPr>
          </a:p>
        </p:txBody>
      </p:sp>
      <p:pic>
        <p:nvPicPr>
          <p:cNvPr id="27" name="Picture 2" descr="G:\Photo\Mollusques\PHYSIDAE\2004 mai Physa marmorata4.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59865" y="3906105"/>
            <a:ext cx="1720622" cy="1238397"/>
          </a:xfrm>
          <a:prstGeom prst="rect">
            <a:avLst/>
          </a:prstGeom>
          <a:noFill/>
          <a:ln w="28575">
            <a:solidFill>
              <a:srgbClr val="FFC000"/>
            </a:solidFill>
            <a:prstDash val="solid"/>
          </a:ln>
          <a:extLst>
            <a:ext uri="{909E8E84-426E-40DD-AFC4-6F175D3DCCD1}">
              <a14:hiddenFill xmlns:a14="http://schemas.microsoft.com/office/drawing/2010/main">
                <a:solidFill>
                  <a:srgbClr val="FFFFFF"/>
                </a:solidFill>
              </a14:hiddenFill>
            </a:ext>
          </a:extLst>
        </p:spPr>
      </p:pic>
      <p:pic>
        <p:nvPicPr>
          <p:cNvPr id="28" name="Picture 3" descr="G:\Photo\Mollusques\PHYSIDAE\2007 fév Physa acuta5 Kancel.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868046" y="3906105"/>
            <a:ext cx="1592585" cy="1293341"/>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29" name="Picture 4" descr="G:\Photo\Mollusques\DREPANOTREMA\2005 mai Drepanotrema depressissimum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7852" y="5409779"/>
            <a:ext cx="1325538" cy="1294297"/>
          </a:xfrm>
          <a:prstGeom prst="rect">
            <a:avLst/>
          </a:prstGeom>
          <a:noFill/>
          <a:ln w="28575">
            <a:solidFill>
              <a:srgbClr val="FFC000"/>
            </a:solidFill>
            <a:prstDash val="solid"/>
          </a:ln>
          <a:extLst>
            <a:ext uri="{909E8E84-426E-40DD-AFC4-6F175D3DCCD1}">
              <a14:hiddenFill xmlns:a14="http://schemas.microsoft.com/office/drawing/2010/main">
                <a:solidFill>
                  <a:srgbClr val="FFFFFF"/>
                </a:solidFill>
              </a14:hiddenFill>
            </a:ext>
          </a:extLst>
        </p:spPr>
      </p:pic>
      <p:pic>
        <p:nvPicPr>
          <p:cNvPr id="30" name="Picture 5" descr="G:\Photo\Mollusques\DREPANOTREMA\2006 fév Drepanotrema surinamense7.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23561" y="5426713"/>
            <a:ext cx="1495410" cy="1297720"/>
          </a:xfrm>
          <a:prstGeom prst="rect">
            <a:avLst/>
          </a:prstGeom>
          <a:noFill/>
          <a:ln w="28575">
            <a:solidFill>
              <a:srgbClr val="FFC000"/>
            </a:solidFill>
            <a:prstDash val="solid"/>
          </a:ln>
          <a:extLst>
            <a:ext uri="{909E8E84-426E-40DD-AFC4-6F175D3DCCD1}">
              <a14:hiddenFill xmlns:a14="http://schemas.microsoft.com/office/drawing/2010/main">
                <a:solidFill>
                  <a:srgbClr val="FFFFFF"/>
                </a:solidFill>
              </a14:hiddenFill>
            </a:ext>
          </a:extLst>
        </p:spPr>
      </p:pic>
      <p:pic>
        <p:nvPicPr>
          <p:cNvPr id="31" name="Picture 3" descr="G:\Photo\2006 mai Biomphalaria kuhniana Capot.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598472" y="5389468"/>
            <a:ext cx="1440776" cy="1297720"/>
          </a:xfrm>
          <a:prstGeom prst="rect">
            <a:avLst/>
          </a:prstGeom>
          <a:noFill/>
          <a:ln w="28575">
            <a:solidFill>
              <a:srgbClr val="FFC000"/>
            </a:solidFill>
            <a:prstDash val="solid"/>
          </a:ln>
          <a:extLst>
            <a:ext uri="{909E8E84-426E-40DD-AFC4-6F175D3DCCD1}">
              <a14:hiddenFill xmlns:a14="http://schemas.microsoft.com/office/drawing/2010/main">
                <a:solidFill>
                  <a:srgbClr val="FFFFFF"/>
                </a:solidFill>
              </a14:hiddenFill>
            </a:ext>
          </a:extLst>
        </p:spPr>
      </p:pic>
      <p:pic>
        <p:nvPicPr>
          <p:cNvPr id="32" name="Picture 4" descr="G:\Photo\2004 mai Pseudosuccinea columella.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779745" y="5428289"/>
            <a:ext cx="1528929" cy="1019285"/>
          </a:xfrm>
          <a:prstGeom prst="rect">
            <a:avLst/>
          </a:prstGeom>
          <a:noFill/>
          <a:ln w="28575">
            <a:solidFill>
              <a:srgbClr val="FFC000"/>
            </a:solidFill>
            <a:prstDash val="solid"/>
          </a:ln>
          <a:extLst>
            <a:ext uri="{909E8E84-426E-40DD-AFC4-6F175D3DCCD1}">
              <a14:hiddenFill xmlns:a14="http://schemas.microsoft.com/office/drawing/2010/main">
                <a:solidFill>
                  <a:srgbClr val="FFFFFF"/>
                </a:solidFill>
              </a14:hiddenFill>
            </a:ext>
          </a:extLst>
        </p:spPr>
      </p:pic>
      <p:pic>
        <p:nvPicPr>
          <p:cNvPr id="33" name="Picture 2" descr="G:\Photo\Pomacea glauca Guadeloupe aquarium2.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80145" y="5211344"/>
            <a:ext cx="1376577" cy="1441081"/>
          </a:xfrm>
          <a:prstGeom prst="rect">
            <a:avLst/>
          </a:prstGeom>
          <a:noFill/>
          <a:ln w="28575">
            <a:solidFill>
              <a:srgbClr val="333399"/>
            </a:solidFill>
          </a:ln>
          <a:extLst>
            <a:ext uri="{909E8E84-426E-40DD-AFC4-6F175D3DCCD1}">
              <a14:hiddenFill xmlns:a14="http://schemas.microsoft.com/office/drawing/2010/main">
                <a:solidFill>
                  <a:srgbClr val="FFFFFF"/>
                </a:solidFill>
              </a14:hiddenFill>
            </a:ext>
          </a:extLst>
        </p:spPr>
      </p:pic>
      <p:pic>
        <p:nvPicPr>
          <p:cNvPr id="34" name="Picture 5" descr="G:\Photo\1988 nov Marisa cornuarietis Leroux.jp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938313" y="2609343"/>
            <a:ext cx="1799344" cy="1162762"/>
          </a:xfrm>
          <a:prstGeom prst="rect">
            <a:avLst/>
          </a:prstGeom>
          <a:noFill/>
          <a:ln w="28575">
            <a:solidFill>
              <a:srgbClr val="333399"/>
            </a:solidFill>
          </a:ln>
          <a:extLst>
            <a:ext uri="{909E8E84-426E-40DD-AFC4-6F175D3DCCD1}">
              <a14:hiddenFill xmlns:a14="http://schemas.microsoft.com/office/drawing/2010/main">
                <a:solidFill>
                  <a:srgbClr val="FFFFFF"/>
                </a:solidFill>
              </a14:hiddenFill>
            </a:ext>
          </a:extLst>
        </p:spPr>
      </p:pic>
      <p:pic>
        <p:nvPicPr>
          <p:cNvPr id="35" name="Picture 7"/>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944761" y="3906106"/>
            <a:ext cx="1803536" cy="1090136"/>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107504" y="1607429"/>
            <a:ext cx="4475510" cy="923330"/>
          </a:xfrm>
          <a:prstGeom prst="rect">
            <a:avLst/>
          </a:prstGeom>
          <a:noFill/>
        </p:spPr>
        <p:txBody>
          <a:bodyPr wrap="square" rtlCol="0">
            <a:spAutoFit/>
          </a:bodyPr>
          <a:lstStyle/>
          <a:p>
            <a:pPr algn="ctr"/>
            <a:r>
              <a:rPr lang="en-US" b="1" smtClean="0">
                <a:latin typeface="Calibri" pitchFamily="34" charset="0"/>
                <a:cs typeface="Calibri" pitchFamily="34" charset="0"/>
              </a:rPr>
              <a:t>Mollusks</a:t>
            </a:r>
          </a:p>
          <a:p>
            <a:pPr algn="ctr"/>
            <a:r>
              <a:rPr lang="en-US" b="1" smtClean="0">
                <a:latin typeface="Calibri" pitchFamily="34" charset="0"/>
                <a:cs typeface="Calibri" pitchFamily="34" charset="0"/>
              </a:rPr>
              <a:t>=</a:t>
            </a:r>
          </a:p>
          <a:p>
            <a:pPr algn="ctr"/>
            <a:r>
              <a:rPr lang="en-US" b="1" smtClean="0">
                <a:latin typeface="Calibri" pitchFamily="34" charset="0"/>
                <a:cs typeface="Calibri" pitchFamily="34" charset="0"/>
              </a:rPr>
              <a:t>Predominant biomass in these ecosystems</a:t>
            </a:r>
            <a:endParaRPr lang="en-US" b="1">
              <a:latin typeface="Calibri" pitchFamily="34" charset="0"/>
              <a:cs typeface="Calibri" pitchFamily="34" charset="0"/>
            </a:endParaRPr>
          </a:p>
        </p:txBody>
      </p:sp>
      <p:sp>
        <p:nvSpPr>
          <p:cNvPr id="36"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38" name="Picture 37"/>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9" name="Rectangle 38"/>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smtClean="0">
                <a:latin typeface="Arial Black" pitchFamily="34" charset="0"/>
              </a:rPr>
              <a:t>Freshwater ecosystems in the Guadeloupe archipelago</a:t>
            </a:r>
            <a:endParaRPr lang="en-US">
              <a:latin typeface="Arial Black" pitchFamily="34" charset="0"/>
            </a:endParaRPr>
          </a:p>
        </p:txBody>
      </p:sp>
      <p:sp>
        <p:nvSpPr>
          <p:cNvPr id="40" name="ZoneTexte 4"/>
          <p:cNvSpPr txBox="1"/>
          <p:nvPr/>
        </p:nvSpPr>
        <p:spPr>
          <a:xfrm>
            <a:off x="6832601" y="6645927"/>
            <a:ext cx="2368825" cy="246221"/>
          </a:xfrm>
          <a:prstGeom prst="rect">
            <a:avLst/>
          </a:prstGeom>
          <a:noFill/>
        </p:spPr>
        <p:txBody>
          <a:bodyPr wrap="square" rtlCol="0">
            <a:spAutoFit/>
          </a:bodyPr>
          <a:lstStyle/>
          <a:p>
            <a:pPr algn="r"/>
            <a:r>
              <a:rPr lang="en-US" sz="1000" dirty="0" smtClean="0"/>
              <a:t>(photo credit: J-P Pointier)</a:t>
            </a:r>
            <a:endParaRPr lang="en-US" sz="1000" dirty="0"/>
          </a:p>
        </p:txBody>
      </p:sp>
      <p:sp>
        <p:nvSpPr>
          <p:cNvPr id="21" name="Text Box 43"/>
          <p:cNvSpPr txBox="1">
            <a:spLocks noChangeArrowheads="1"/>
          </p:cNvSpPr>
          <p:nvPr/>
        </p:nvSpPr>
        <p:spPr bwMode="auto">
          <a:xfrm>
            <a:off x="402166" y="833996"/>
            <a:ext cx="87503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en-US" altLang="en-US" sz="2800" b="1" dirty="0" smtClean="0">
                <a:latin typeface="Calibri" pitchFamily="34" charset="0"/>
              </a:rPr>
              <a:t>2 – Biotic characteristics: species </a:t>
            </a:r>
            <a:r>
              <a:rPr lang="en-US" altLang="en-US" sz="1800" dirty="0" smtClean="0">
                <a:solidFill>
                  <a:srgbClr val="000000"/>
                </a:solidFill>
                <a:latin typeface="Calibri" pitchFamily="34" charset="0"/>
              </a:rPr>
              <a:t>Presence and abundance (semi-log)</a:t>
            </a:r>
            <a:endParaRPr lang="en-US" altLang="en-US" sz="1800" dirty="0">
              <a:solidFill>
                <a:srgbClr val="000000"/>
              </a:solidFill>
              <a:latin typeface="Calibri" pitchFamily="34" charset="0"/>
            </a:endParaRPr>
          </a:p>
        </p:txBody>
      </p:sp>
    </p:spTree>
    <p:extLst>
      <p:ext uri="{BB962C8B-B14F-4D97-AF65-F5344CB8AC3E}">
        <p14:creationId xmlns:p14="http://schemas.microsoft.com/office/powerpoint/2010/main" val="17281709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 20" descr="G:\Thèse_Redaction\Annexe_Dd.emf"/>
          <p:cNvPicPr>
            <a:picLocks noChangeAspect="1"/>
          </p:cNvPicPr>
          <p:nvPr/>
        </p:nvPicPr>
        <p:blipFill rotWithShape="1">
          <a:blip r:embed="rId3" cstate="print">
            <a:extLst>
              <a:ext uri="{28A0092B-C50C-407E-A947-70E740481C1C}">
                <a14:useLocalDpi xmlns:a14="http://schemas.microsoft.com/office/drawing/2010/main"/>
              </a:ext>
            </a:extLst>
          </a:blip>
          <a:srcRect t="17910" r="30893" b="37173"/>
          <a:stretch/>
        </p:blipFill>
        <p:spPr bwMode="auto">
          <a:xfrm>
            <a:off x="5315686" y="3981106"/>
            <a:ext cx="3511734" cy="2667689"/>
          </a:xfrm>
          <a:prstGeom prst="rect">
            <a:avLst/>
          </a:prstGeom>
          <a:noFill/>
          <a:ln>
            <a:noFill/>
          </a:ln>
        </p:spPr>
      </p:pic>
      <p:pic>
        <p:nvPicPr>
          <p:cNvPr id="43" name="Image 5" descr="G:\Analyses\Patch_Occupancy_Model\Carte_distribution_espèces\Dsurinamense.emf"/>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8056" y="1559182"/>
            <a:ext cx="5107630" cy="5089613"/>
          </a:xfrm>
          <a:prstGeom prst="rect">
            <a:avLst/>
          </a:prstGeom>
          <a:noFill/>
          <a:ln>
            <a:noFill/>
          </a:ln>
        </p:spPr>
      </p:pic>
      <p:sp>
        <p:nvSpPr>
          <p:cNvPr id="36"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38" name="Picture 37"/>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9" name="Rectangle 38"/>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a:latin typeface="Arial Black" pitchFamily="34" charset="0"/>
              </a:rPr>
              <a:t>Testing metapopulation dynamics</a:t>
            </a:r>
          </a:p>
        </p:txBody>
      </p:sp>
      <p:sp>
        <p:nvSpPr>
          <p:cNvPr id="24" name="ZoneTexte 14"/>
          <p:cNvSpPr txBox="1"/>
          <p:nvPr/>
        </p:nvSpPr>
        <p:spPr>
          <a:xfrm>
            <a:off x="393700" y="957929"/>
            <a:ext cx="6438901" cy="400110"/>
          </a:xfrm>
          <a:prstGeom prst="rect">
            <a:avLst/>
          </a:prstGeom>
          <a:noFill/>
        </p:spPr>
        <p:txBody>
          <a:bodyPr wrap="square">
            <a:spAutoFit/>
          </a:bodyPr>
          <a:lstStyle/>
          <a:p>
            <a:pPr>
              <a:defRPr/>
            </a:pPr>
            <a:r>
              <a:rPr lang="en-US" sz="2000" dirty="0" smtClean="0">
                <a:latin typeface="+mn-lt"/>
                <a:cs typeface="+mn-cs"/>
              </a:rPr>
              <a:t>A model species: </a:t>
            </a:r>
            <a:r>
              <a:rPr lang="fr-FR" altLang="en-US" sz="2000" i="1" dirty="0" err="1">
                <a:ea typeface="Calibri" pitchFamily="34" charset="0"/>
                <a:cs typeface="Calibri" pitchFamily="34" charset="0"/>
              </a:rPr>
              <a:t>Drepanotrema</a:t>
            </a:r>
            <a:r>
              <a:rPr lang="fr-FR" altLang="en-US" sz="2000" i="1" dirty="0">
                <a:ea typeface="Calibri" pitchFamily="34" charset="0"/>
                <a:cs typeface="Calibri" pitchFamily="34" charset="0"/>
              </a:rPr>
              <a:t> </a:t>
            </a:r>
            <a:r>
              <a:rPr lang="fr-FR" altLang="en-US" sz="2000" i="1" dirty="0" err="1" smtClean="0">
                <a:ea typeface="Calibri" pitchFamily="34" charset="0"/>
                <a:cs typeface="Calibri" pitchFamily="34" charset="0"/>
              </a:rPr>
              <a:t>depressissimum</a:t>
            </a:r>
            <a:r>
              <a:rPr lang="en-US" sz="2000" dirty="0" smtClean="0">
                <a:latin typeface="+mn-lt"/>
                <a:cs typeface="+mn-cs"/>
              </a:rPr>
              <a:t> </a:t>
            </a:r>
            <a:endParaRPr lang="en-US" sz="2000" dirty="0">
              <a:latin typeface="+mn-lt"/>
              <a:cs typeface="+mn-cs"/>
            </a:endParaRPr>
          </a:p>
        </p:txBody>
      </p:sp>
      <p:pic>
        <p:nvPicPr>
          <p:cNvPr id="26" name="Picture 3" descr="G:\Photo\Ddepressissimum_contour.t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11331" y="1097241"/>
            <a:ext cx="835026" cy="92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41176" y="2405057"/>
            <a:ext cx="3078042" cy="923330"/>
          </a:xfrm>
          <a:prstGeom prst="rect">
            <a:avLst/>
          </a:prstGeom>
          <a:noFill/>
        </p:spPr>
        <p:txBody>
          <a:bodyPr wrap="square" rtlCol="0">
            <a:spAutoFit/>
          </a:bodyPr>
          <a:lstStyle/>
          <a:p>
            <a:pPr marL="285750" indent="-285750">
              <a:buFontTx/>
              <a:buChar char="-"/>
            </a:pPr>
            <a:r>
              <a:rPr lang="en-US" dirty="0" smtClean="0"/>
              <a:t>Very common</a:t>
            </a:r>
          </a:p>
          <a:p>
            <a:pPr marL="285750" indent="-285750">
              <a:buFontTx/>
              <a:buChar char="-"/>
            </a:pPr>
            <a:r>
              <a:rPr lang="en-US" dirty="0" smtClean="0"/>
              <a:t>Short life cycles (4 months)</a:t>
            </a:r>
          </a:p>
          <a:p>
            <a:pPr marL="285750" indent="-285750">
              <a:buFontTx/>
              <a:buChar char="-"/>
            </a:pPr>
            <a:r>
              <a:rPr lang="en-US" dirty="0" smtClean="0"/>
              <a:t>Outcrossing</a:t>
            </a:r>
            <a:endParaRPr lang="en-US" dirty="0"/>
          </a:p>
        </p:txBody>
      </p:sp>
      <p:sp>
        <p:nvSpPr>
          <p:cNvPr id="6" name="Rectangle 5"/>
          <p:cNvSpPr/>
          <p:nvPr/>
        </p:nvSpPr>
        <p:spPr>
          <a:xfrm>
            <a:off x="3623733" y="4123267"/>
            <a:ext cx="1691953" cy="1244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99589" y="5395728"/>
            <a:ext cx="1691953" cy="1244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913688" y="4644191"/>
            <a:ext cx="620712" cy="6441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8893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7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438" y="1144588"/>
            <a:ext cx="6302375" cy="564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71" name="ZoneTexte 24"/>
          <p:cNvSpPr txBox="1">
            <a:spLocks noChangeArrowheads="1"/>
          </p:cNvSpPr>
          <p:nvPr/>
        </p:nvSpPr>
        <p:spPr bwMode="auto">
          <a:xfrm>
            <a:off x="4024313" y="6197600"/>
            <a:ext cx="18938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200"/>
              <a:t>10 Km</a:t>
            </a:r>
          </a:p>
        </p:txBody>
      </p:sp>
      <p:cxnSp>
        <p:nvCxnSpPr>
          <p:cNvPr id="26" name="Connecteur droit 25"/>
          <p:cNvCxnSpPr/>
          <p:nvPr/>
        </p:nvCxnSpPr>
        <p:spPr>
          <a:xfrm>
            <a:off x="5156200" y="6329363"/>
            <a:ext cx="76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4003675" y="6329363"/>
            <a:ext cx="76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5918200" y="6262688"/>
            <a:ext cx="0" cy="13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003675" y="6267450"/>
            <a:ext cx="0" cy="13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076" name="Rectangle 30"/>
          <p:cNvSpPr>
            <a:spLocks noChangeArrowheads="1"/>
          </p:cNvSpPr>
          <p:nvPr/>
        </p:nvSpPr>
        <p:spPr bwMode="auto">
          <a:xfrm>
            <a:off x="6010275" y="3438525"/>
            <a:ext cx="142875"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a:p>
        </p:txBody>
      </p:sp>
      <p:sp>
        <p:nvSpPr>
          <p:cNvPr id="88077" name="Rectangle 31"/>
          <p:cNvSpPr>
            <a:spLocks noChangeArrowheads="1"/>
          </p:cNvSpPr>
          <p:nvPr/>
        </p:nvSpPr>
        <p:spPr bwMode="auto">
          <a:xfrm>
            <a:off x="6010275" y="3967163"/>
            <a:ext cx="142875" cy="144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a:p>
        </p:txBody>
      </p:sp>
      <p:sp>
        <p:nvSpPr>
          <p:cNvPr id="88078" name="Text Box 5"/>
          <p:cNvSpPr txBox="1">
            <a:spLocks noChangeArrowheads="1"/>
          </p:cNvSpPr>
          <p:nvPr/>
        </p:nvSpPr>
        <p:spPr bwMode="auto">
          <a:xfrm>
            <a:off x="6226175" y="3327400"/>
            <a:ext cx="20177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Species detected</a:t>
            </a:r>
          </a:p>
        </p:txBody>
      </p:sp>
      <p:sp>
        <p:nvSpPr>
          <p:cNvPr id="88079" name="Text Box 6"/>
          <p:cNvSpPr txBox="1">
            <a:spLocks noChangeArrowheads="1"/>
          </p:cNvSpPr>
          <p:nvPr/>
        </p:nvSpPr>
        <p:spPr bwMode="auto">
          <a:xfrm>
            <a:off x="6226175" y="3833813"/>
            <a:ext cx="2090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Species not detected</a:t>
            </a:r>
          </a:p>
        </p:txBody>
      </p:sp>
      <p:sp>
        <p:nvSpPr>
          <p:cNvPr id="88080" name="Text Box 8"/>
          <p:cNvSpPr txBox="1">
            <a:spLocks noChangeArrowheads="1"/>
          </p:cNvSpPr>
          <p:nvPr/>
        </p:nvSpPr>
        <p:spPr bwMode="auto">
          <a:xfrm>
            <a:off x="6226175" y="4314825"/>
            <a:ext cx="1441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Site not visited</a:t>
            </a:r>
          </a:p>
        </p:txBody>
      </p:sp>
      <p:sp>
        <p:nvSpPr>
          <p:cNvPr id="88081" name="Text Box 8"/>
          <p:cNvSpPr txBox="1">
            <a:spLocks noChangeArrowheads="1"/>
          </p:cNvSpPr>
          <p:nvPr/>
        </p:nvSpPr>
        <p:spPr bwMode="auto">
          <a:xfrm>
            <a:off x="5981700" y="4360863"/>
            <a:ext cx="5540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000"/>
              <a:t>x</a:t>
            </a:r>
          </a:p>
        </p:txBody>
      </p:sp>
      <p:sp>
        <p:nvSpPr>
          <p:cNvPr id="88082" name="Rectangle 36"/>
          <p:cNvSpPr>
            <a:spLocks noChangeArrowheads="1"/>
          </p:cNvSpPr>
          <p:nvPr/>
        </p:nvSpPr>
        <p:spPr bwMode="auto">
          <a:xfrm>
            <a:off x="4969933" y="1119188"/>
            <a:ext cx="40301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fr-FR" altLang="en-US" sz="2000" i="1" dirty="0" smtClean="0">
                <a:ea typeface="Calibri" pitchFamily="34" charset="0"/>
                <a:cs typeface="Calibri" pitchFamily="34" charset="0"/>
              </a:rPr>
              <a:t>D. </a:t>
            </a:r>
            <a:r>
              <a:rPr lang="fr-FR" altLang="en-US" sz="2000" i="1" dirty="0" err="1" smtClean="0">
                <a:ea typeface="Calibri" pitchFamily="34" charset="0"/>
                <a:cs typeface="Calibri" pitchFamily="34" charset="0"/>
              </a:rPr>
              <a:t>depressissimum</a:t>
            </a:r>
            <a:r>
              <a:rPr lang="fr-FR" altLang="en-US" sz="2000" i="1" dirty="0" smtClean="0">
                <a:ea typeface="Calibri" pitchFamily="34" charset="0"/>
                <a:cs typeface="Calibri" pitchFamily="34" charset="0"/>
              </a:rPr>
              <a:t> </a:t>
            </a:r>
            <a:r>
              <a:rPr lang="fr-FR" altLang="en-US" sz="2000" b="1" dirty="0" smtClean="0">
                <a:solidFill>
                  <a:schemeClr val="tx2"/>
                </a:solidFill>
              </a:rPr>
              <a:t>2009</a:t>
            </a:r>
            <a:r>
              <a:rPr lang="fr-FR" altLang="en-US" sz="2000" dirty="0" smtClean="0"/>
              <a:t> </a:t>
            </a:r>
            <a:endParaRPr lang="fr-FR" altLang="en-US" sz="2000" dirty="0"/>
          </a:p>
        </p:txBody>
      </p:sp>
      <p:pic>
        <p:nvPicPr>
          <p:cNvPr id="88083" name="Picture 3" descr="G:\Photo\Ddepressissimum_contour.t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65875" y="1746250"/>
            <a:ext cx="1163638"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4" name="Picture 345" descr="CarteGT"/>
          <p:cNvPicPr>
            <a:picLocks noChangeAspect="1" noChangeArrowheads="1"/>
          </p:cNvPicPr>
          <p:nvPr/>
        </p:nvPicPr>
        <p:blipFill>
          <a:blip r:embed="rId5" cstate="print">
            <a:extLst>
              <a:ext uri="{28A0092B-C50C-407E-A947-70E740481C1C}">
                <a14:useLocalDpi xmlns:a14="http://schemas.microsoft.com/office/drawing/2010/main"/>
              </a:ext>
            </a:extLst>
          </a:blip>
          <a:srcRect l="8598" t="5748" r="4012" b="6023"/>
          <a:stretch>
            <a:fillRect/>
          </a:stretch>
        </p:blipFill>
        <p:spPr bwMode="auto">
          <a:xfrm>
            <a:off x="-563563" y="915988"/>
            <a:ext cx="7377113"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24" name="Picture 2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 name="Rectangle 24"/>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Dynamics of </a:t>
            </a:r>
            <a:r>
              <a:rPr lang="en-US" i="1" dirty="0" smtClean="0">
                <a:latin typeface="Arial Black" pitchFamily="34" charset="0"/>
              </a:rPr>
              <a:t>D. Depressissimum</a:t>
            </a:r>
            <a:r>
              <a:rPr lang="en-US" dirty="0" smtClean="0">
                <a:latin typeface="Arial Black" pitchFamily="34" charset="0"/>
              </a:rPr>
              <a:t>, a metapopulation? </a:t>
            </a:r>
          </a:p>
        </p:txBody>
      </p:sp>
    </p:spTree>
    <p:extLst>
      <p:ext uri="{BB962C8B-B14F-4D97-AF65-F5344CB8AC3E}">
        <p14:creationId xmlns:p14="http://schemas.microsoft.com/office/powerpoint/2010/main" val="12003967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3"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438" y="1144588"/>
            <a:ext cx="6297612" cy="564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4" name="ZoneTexte 24"/>
          <p:cNvSpPr txBox="1">
            <a:spLocks noChangeArrowheads="1"/>
          </p:cNvSpPr>
          <p:nvPr/>
        </p:nvSpPr>
        <p:spPr bwMode="auto">
          <a:xfrm>
            <a:off x="4024313" y="6197600"/>
            <a:ext cx="18938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200"/>
              <a:t>10 Km</a:t>
            </a:r>
          </a:p>
        </p:txBody>
      </p:sp>
      <p:cxnSp>
        <p:nvCxnSpPr>
          <p:cNvPr id="26" name="Connecteur droit 25"/>
          <p:cNvCxnSpPr/>
          <p:nvPr/>
        </p:nvCxnSpPr>
        <p:spPr>
          <a:xfrm>
            <a:off x="5156200" y="6329363"/>
            <a:ext cx="76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4003675" y="6329363"/>
            <a:ext cx="76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5918200" y="6262688"/>
            <a:ext cx="0" cy="13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003675" y="6267450"/>
            <a:ext cx="0" cy="13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9100" name="Picture 3" descr="G:\Photo\Ddepressissimum_contour.t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65875" y="1746250"/>
            <a:ext cx="1163638"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1" name="Picture 345" descr="CarteGT"/>
          <p:cNvPicPr>
            <a:picLocks noChangeAspect="1" noChangeArrowheads="1"/>
          </p:cNvPicPr>
          <p:nvPr/>
        </p:nvPicPr>
        <p:blipFill>
          <a:blip r:embed="rId5" cstate="print">
            <a:extLst>
              <a:ext uri="{28A0092B-C50C-407E-A947-70E740481C1C}">
                <a14:useLocalDpi xmlns:a14="http://schemas.microsoft.com/office/drawing/2010/main"/>
              </a:ext>
            </a:extLst>
          </a:blip>
          <a:srcRect l="8598" t="5748" r="4012" b="6023"/>
          <a:stretch>
            <a:fillRect/>
          </a:stretch>
        </p:blipFill>
        <p:spPr bwMode="auto">
          <a:xfrm>
            <a:off x="-563563" y="915988"/>
            <a:ext cx="7377113"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03" name="Rectangle 30"/>
          <p:cNvSpPr>
            <a:spLocks noChangeArrowheads="1"/>
          </p:cNvSpPr>
          <p:nvPr/>
        </p:nvSpPr>
        <p:spPr bwMode="auto">
          <a:xfrm>
            <a:off x="6010275" y="3438525"/>
            <a:ext cx="142875" cy="144463"/>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a:p>
        </p:txBody>
      </p:sp>
      <p:sp>
        <p:nvSpPr>
          <p:cNvPr id="89104" name="Rectangle 31"/>
          <p:cNvSpPr>
            <a:spLocks noChangeArrowheads="1"/>
          </p:cNvSpPr>
          <p:nvPr/>
        </p:nvSpPr>
        <p:spPr bwMode="auto">
          <a:xfrm>
            <a:off x="6010275" y="3967163"/>
            <a:ext cx="142875" cy="144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a:p>
        </p:txBody>
      </p:sp>
      <p:sp>
        <p:nvSpPr>
          <p:cNvPr id="89105" name="Text Box 5"/>
          <p:cNvSpPr txBox="1">
            <a:spLocks noChangeArrowheads="1"/>
          </p:cNvSpPr>
          <p:nvPr/>
        </p:nvSpPr>
        <p:spPr bwMode="auto">
          <a:xfrm>
            <a:off x="6226175" y="3327400"/>
            <a:ext cx="20177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Species detected</a:t>
            </a:r>
          </a:p>
        </p:txBody>
      </p:sp>
      <p:sp>
        <p:nvSpPr>
          <p:cNvPr id="89106" name="Text Box 6"/>
          <p:cNvSpPr txBox="1">
            <a:spLocks noChangeArrowheads="1"/>
          </p:cNvSpPr>
          <p:nvPr/>
        </p:nvSpPr>
        <p:spPr bwMode="auto">
          <a:xfrm>
            <a:off x="6226175" y="3833813"/>
            <a:ext cx="2090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Species not detected</a:t>
            </a:r>
          </a:p>
        </p:txBody>
      </p:sp>
      <p:sp>
        <p:nvSpPr>
          <p:cNvPr id="89107" name="Text Box 8"/>
          <p:cNvSpPr txBox="1">
            <a:spLocks noChangeArrowheads="1"/>
          </p:cNvSpPr>
          <p:nvPr/>
        </p:nvSpPr>
        <p:spPr bwMode="auto">
          <a:xfrm>
            <a:off x="6226175" y="4314825"/>
            <a:ext cx="1441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Site not visited</a:t>
            </a:r>
          </a:p>
        </p:txBody>
      </p:sp>
      <p:sp>
        <p:nvSpPr>
          <p:cNvPr id="89108" name="Text Box 8"/>
          <p:cNvSpPr txBox="1">
            <a:spLocks noChangeArrowheads="1"/>
          </p:cNvSpPr>
          <p:nvPr/>
        </p:nvSpPr>
        <p:spPr bwMode="auto">
          <a:xfrm>
            <a:off x="5981700" y="4360863"/>
            <a:ext cx="5540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000"/>
              <a:t>x</a:t>
            </a:r>
          </a:p>
        </p:txBody>
      </p:sp>
      <p:sp>
        <p:nvSpPr>
          <p:cNvPr id="23"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24" name="Picture 2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 name="Rectangle 24"/>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Dynamics of </a:t>
            </a:r>
            <a:r>
              <a:rPr lang="en-US" i="1" dirty="0" smtClean="0">
                <a:latin typeface="Arial Black" pitchFamily="34" charset="0"/>
              </a:rPr>
              <a:t>D. Depressissimum</a:t>
            </a:r>
            <a:r>
              <a:rPr lang="en-US" dirty="0" smtClean="0">
                <a:latin typeface="Arial Black" pitchFamily="34" charset="0"/>
              </a:rPr>
              <a:t>, a metapopulation? </a:t>
            </a:r>
          </a:p>
        </p:txBody>
      </p:sp>
      <p:sp>
        <p:nvSpPr>
          <p:cNvPr id="21" name="Rectangle 36"/>
          <p:cNvSpPr>
            <a:spLocks noChangeArrowheads="1"/>
          </p:cNvSpPr>
          <p:nvPr/>
        </p:nvSpPr>
        <p:spPr bwMode="auto">
          <a:xfrm>
            <a:off x="4969933" y="1119188"/>
            <a:ext cx="40301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fr-FR" altLang="en-US" sz="2000" i="1" dirty="0" smtClean="0">
                <a:ea typeface="Calibri" pitchFamily="34" charset="0"/>
                <a:cs typeface="Calibri" pitchFamily="34" charset="0"/>
              </a:rPr>
              <a:t>D. </a:t>
            </a:r>
            <a:r>
              <a:rPr lang="fr-FR" altLang="en-US" sz="2000" i="1" dirty="0" err="1" smtClean="0">
                <a:ea typeface="Calibri" pitchFamily="34" charset="0"/>
                <a:cs typeface="Calibri" pitchFamily="34" charset="0"/>
              </a:rPr>
              <a:t>depressissimum</a:t>
            </a:r>
            <a:r>
              <a:rPr lang="fr-FR" altLang="en-US" sz="2000" i="1" dirty="0" smtClean="0">
                <a:ea typeface="Calibri" pitchFamily="34" charset="0"/>
                <a:cs typeface="Calibri" pitchFamily="34" charset="0"/>
              </a:rPr>
              <a:t> </a:t>
            </a:r>
            <a:r>
              <a:rPr lang="fr-FR" altLang="en-US" sz="2000" b="1" dirty="0" smtClean="0">
                <a:solidFill>
                  <a:schemeClr val="tx2"/>
                </a:solidFill>
              </a:rPr>
              <a:t>2010</a:t>
            </a:r>
            <a:r>
              <a:rPr lang="fr-FR" altLang="en-US" sz="2000" dirty="0" smtClean="0"/>
              <a:t> </a:t>
            </a:r>
            <a:endParaRPr lang="fr-FR" altLang="en-US" sz="2000" dirty="0"/>
          </a:p>
        </p:txBody>
      </p:sp>
    </p:spTree>
    <p:extLst>
      <p:ext uri="{BB962C8B-B14F-4D97-AF65-F5344CB8AC3E}">
        <p14:creationId xmlns:p14="http://schemas.microsoft.com/office/powerpoint/2010/main" val="213108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7"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438" y="1144588"/>
            <a:ext cx="6297612" cy="564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8" name="ZoneTexte 24"/>
          <p:cNvSpPr txBox="1">
            <a:spLocks noChangeArrowheads="1"/>
          </p:cNvSpPr>
          <p:nvPr/>
        </p:nvSpPr>
        <p:spPr bwMode="auto">
          <a:xfrm>
            <a:off x="4024313" y="6197600"/>
            <a:ext cx="18938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200"/>
              <a:t>10 Km</a:t>
            </a:r>
          </a:p>
        </p:txBody>
      </p:sp>
      <p:cxnSp>
        <p:nvCxnSpPr>
          <p:cNvPr id="26" name="Connecteur droit 25"/>
          <p:cNvCxnSpPr/>
          <p:nvPr/>
        </p:nvCxnSpPr>
        <p:spPr>
          <a:xfrm>
            <a:off x="5156200" y="6329363"/>
            <a:ext cx="76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4003675" y="6329363"/>
            <a:ext cx="76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5918200" y="6262688"/>
            <a:ext cx="0" cy="13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003675" y="6267450"/>
            <a:ext cx="0" cy="13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123" name="Rectangle 36"/>
          <p:cNvSpPr>
            <a:spLocks noChangeArrowheads="1"/>
          </p:cNvSpPr>
          <p:nvPr/>
        </p:nvSpPr>
        <p:spPr bwMode="auto">
          <a:xfrm>
            <a:off x="5816600" y="1119188"/>
            <a:ext cx="2425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2000" b="1">
                <a:solidFill>
                  <a:schemeClr val="tx2"/>
                </a:solidFill>
              </a:rPr>
              <a:t>2009-2010</a:t>
            </a:r>
            <a:r>
              <a:rPr lang="fr-FR" altLang="en-US" sz="2000"/>
              <a:t> </a:t>
            </a:r>
          </a:p>
        </p:txBody>
      </p:sp>
      <p:pic>
        <p:nvPicPr>
          <p:cNvPr id="90124" name="Picture 345" descr="CarteGT"/>
          <p:cNvPicPr>
            <a:picLocks noChangeAspect="1" noChangeArrowheads="1"/>
          </p:cNvPicPr>
          <p:nvPr/>
        </p:nvPicPr>
        <p:blipFill>
          <a:blip r:embed="rId4" cstate="print">
            <a:extLst>
              <a:ext uri="{28A0092B-C50C-407E-A947-70E740481C1C}">
                <a14:useLocalDpi xmlns:a14="http://schemas.microsoft.com/office/drawing/2010/main"/>
              </a:ext>
            </a:extLst>
          </a:blip>
          <a:srcRect l="8598" t="5748" r="4012" b="6023"/>
          <a:stretch>
            <a:fillRect/>
          </a:stretch>
        </p:blipFill>
        <p:spPr bwMode="auto">
          <a:xfrm>
            <a:off x="-563563" y="915988"/>
            <a:ext cx="7377113"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lèche droite 47"/>
          <p:cNvSpPr/>
          <p:nvPr/>
        </p:nvSpPr>
        <p:spPr>
          <a:xfrm>
            <a:off x="5156200" y="1943100"/>
            <a:ext cx="2027238" cy="969963"/>
          </a:xfrm>
          <a:prstGeom prst="rightArrow">
            <a:avLst/>
          </a:prstGeom>
          <a:ln w="12700"/>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fr-FR"/>
          </a:p>
        </p:txBody>
      </p:sp>
      <p:sp>
        <p:nvSpPr>
          <p:cNvPr id="90126" name="ZoneTexte 48"/>
          <p:cNvSpPr txBox="1">
            <a:spLocks noChangeArrowheads="1"/>
          </p:cNvSpPr>
          <p:nvPr/>
        </p:nvSpPr>
        <p:spPr bwMode="auto">
          <a:xfrm>
            <a:off x="5132388" y="2171700"/>
            <a:ext cx="1938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400" b="1"/>
              <a:t>Apparent extinction</a:t>
            </a:r>
            <a:endParaRPr lang="fr-FR" altLang="en-US" sz="1400"/>
          </a:p>
          <a:p>
            <a:pPr algn="ctr" eaLnBrk="1" hangingPunct="1">
              <a:spcBef>
                <a:spcPct val="0"/>
              </a:spcBef>
              <a:buFontTx/>
              <a:buNone/>
            </a:pPr>
            <a:r>
              <a:rPr lang="fr-FR" altLang="en-US" sz="1400"/>
              <a:t>= 21,7 %</a:t>
            </a:r>
          </a:p>
        </p:txBody>
      </p:sp>
      <p:pic>
        <p:nvPicPr>
          <p:cNvPr id="90127" name="Picture 7" descr="2009 janv Favreau"/>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19475" y="2220913"/>
            <a:ext cx="1611313" cy="1254125"/>
          </a:xfrm>
          <a:prstGeom prst="rect">
            <a:avLst/>
          </a:prstGeom>
          <a:solidFill>
            <a:schemeClr val="bg2">
              <a:alpha val="59999"/>
            </a:schemeClr>
          </a:solidFill>
          <a:ln w="9525">
            <a:solidFill>
              <a:schemeClr val="tx1"/>
            </a:solidFill>
            <a:miter lim="800000"/>
            <a:headEnd/>
            <a:tailEnd/>
          </a:ln>
        </p:spPr>
      </p:pic>
      <p:pic>
        <p:nvPicPr>
          <p:cNvPr id="90128" name="Picture 3" descr="G:\Photo\Ddepressissimum_contour.t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70288" y="2343150"/>
            <a:ext cx="2952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9" name="Rectangle 51"/>
          <p:cNvSpPr>
            <a:spLocks noChangeArrowheads="1"/>
          </p:cNvSpPr>
          <p:nvPr/>
        </p:nvSpPr>
        <p:spPr bwMode="auto">
          <a:xfrm>
            <a:off x="3421063" y="1989138"/>
            <a:ext cx="142875" cy="144462"/>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a:p>
        </p:txBody>
      </p:sp>
      <p:sp>
        <p:nvSpPr>
          <p:cNvPr id="90130" name="Text Box 5"/>
          <p:cNvSpPr txBox="1">
            <a:spLocks noChangeArrowheads="1"/>
          </p:cNvSpPr>
          <p:nvPr/>
        </p:nvSpPr>
        <p:spPr bwMode="auto">
          <a:xfrm>
            <a:off x="3636963" y="1878013"/>
            <a:ext cx="20177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Detected</a:t>
            </a:r>
          </a:p>
        </p:txBody>
      </p:sp>
      <p:pic>
        <p:nvPicPr>
          <p:cNvPr id="90131" name="Picture 7" descr="2009 janv Favreau"/>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24738" y="2216150"/>
            <a:ext cx="1609725" cy="1254125"/>
          </a:xfrm>
          <a:prstGeom prst="rect">
            <a:avLst/>
          </a:prstGeom>
          <a:solidFill>
            <a:schemeClr val="bg2">
              <a:alpha val="59999"/>
            </a:schemeClr>
          </a:solidFill>
          <a:ln w="9525">
            <a:solidFill>
              <a:schemeClr val="tx1"/>
            </a:solidFill>
            <a:miter lim="800000"/>
            <a:headEnd/>
            <a:tailEnd/>
          </a:ln>
        </p:spPr>
      </p:pic>
      <p:sp>
        <p:nvSpPr>
          <p:cNvPr id="90132" name="Rectangle 54"/>
          <p:cNvSpPr>
            <a:spLocks noChangeArrowheads="1"/>
          </p:cNvSpPr>
          <p:nvPr/>
        </p:nvSpPr>
        <p:spPr bwMode="auto">
          <a:xfrm>
            <a:off x="7405688" y="1995488"/>
            <a:ext cx="142875" cy="144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a:p>
        </p:txBody>
      </p:sp>
      <p:sp>
        <p:nvSpPr>
          <p:cNvPr id="90133" name="Text Box 6"/>
          <p:cNvSpPr txBox="1">
            <a:spLocks noChangeArrowheads="1"/>
          </p:cNvSpPr>
          <p:nvPr/>
        </p:nvSpPr>
        <p:spPr bwMode="auto">
          <a:xfrm>
            <a:off x="7621588" y="1862138"/>
            <a:ext cx="14874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Not detected</a:t>
            </a:r>
          </a:p>
        </p:txBody>
      </p:sp>
      <p:pic>
        <p:nvPicPr>
          <p:cNvPr id="90134" name="Picture 3" descr="G:\Photo\Ddepressissimum_contour.t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221163" y="2635250"/>
            <a:ext cx="2952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5" name="Picture 3" descr="G:\Photo\Ddepressissimum_contour.t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749675" y="2805113"/>
            <a:ext cx="2936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6" name="Picture 3" descr="G:\Photo\Ddepressissimum_contour.t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91050" y="2838450"/>
            <a:ext cx="2952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lèche droite 59"/>
          <p:cNvSpPr/>
          <p:nvPr/>
        </p:nvSpPr>
        <p:spPr>
          <a:xfrm rot="10800000">
            <a:off x="5156200" y="2708275"/>
            <a:ext cx="2024063" cy="969963"/>
          </a:xfrm>
          <a:prstGeom prst="rightArrow">
            <a:avLst/>
          </a:prstGeom>
          <a:ln w="12700"/>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fr-FR"/>
          </a:p>
        </p:txBody>
      </p:sp>
      <p:sp>
        <p:nvSpPr>
          <p:cNvPr id="90138" name="ZoneTexte 60"/>
          <p:cNvSpPr txBox="1">
            <a:spLocks noChangeArrowheads="1"/>
          </p:cNvSpPr>
          <p:nvPr/>
        </p:nvSpPr>
        <p:spPr bwMode="auto">
          <a:xfrm>
            <a:off x="5132388" y="2917825"/>
            <a:ext cx="2200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400" b="1"/>
              <a:t>Apparent colonization</a:t>
            </a:r>
          </a:p>
          <a:p>
            <a:pPr algn="ctr" eaLnBrk="1" hangingPunct="1">
              <a:spcBef>
                <a:spcPct val="0"/>
              </a:spcBef>
              <a:buFontTx/>
              <a:buNone/>
            </a:pPr>
            <a:r>
              <a:rPr lang="fr-FR" altLang="en-US" sz="1400"/>
              <a:t>= 19,6 %</a:t>
            </a:r>
          </a:p>
        </p:txBody>
      </p:sp>
      <p:sp>
        <p:nvSpPr>
          <p:cNvPr id="29"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31" name="Picture 30"/>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 name="Rectangle 31"/>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Dynamics of </a:t>
            </a:r>
            <a:r>
              <a:rPr lang="en-US" i="1" dirty="0" smtClean="0">
                <a:latin typeface="Arial Black" pitchFamily="34" charset="0"/>
              </a:rPr>
              <a:t>D. Depressissimum</a:t>
            </a:r>
            <a:r>
              <a:rPr lang="en-US" dirty="0" smtClean="0">
                <a:latin typeface="Arial Black" pitchFamily="34" charset="0"/>
              </a:rPr>
              <a:t>, a metapopulation? </a:t>
            </a:r>
          </a:p>
        </p:txBody>
      </p:sp>
    </p:spTree>
    <p:extLst>
      <p:ext uri="{BB962C8B-B14F-4D97-AF65-F5344CB8AC3E}">
        <p14:creationId xmlns:p14="http://schemas.microsoft.com/office/powerpoint/2010/main" val="1525640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1083" y="1147233"/>
            <a:ext cx="628967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42" name="ZoneTexte 76"/>
          <p:cNvSpPr txBox="1">
            <a:spLocks noChangeArrowheads="1"/>
          </p:cNvSpPr>
          <p:nvPr/>
        </p:nvSpPr>
        <p:spPr bwMode="auto">
          <a:xfrm>
            <a:off x="6813550" y="3716338"/>
            <a:ext cx="2366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600"/>
              <a:t>4,9 % of dried-out ponds</a:t>
            </a:r>
          </a:p>
        </p:txBody>
      </p:sp>
      <p:pic>
        <p:nvPicPr>
          <p:cNvPr id="91143" name="Picture 5" descr="2009 janv Pinadièr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59638" y="4127500"/>
            <a:ext cx="1719262" cy="1230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1144" name="Rectangle 78"/>
          <p:cNvSpPr>
            <a:spLocks noChangeArrowheads="1"/>
          </p:cNvSpPr>
          <p:nvPr/>
        </p:nvSpPr>
        <p:spPr bwMode="auto">
          <a:xfrm>
            <a:off x="6689725" y="3814763"/>
            <a:ext cx="142875" cy="144462"/>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a:p>
        </p:txBody>
      </p:sp>
      <p:sp>
        <p:nvSpPr>
          <p:cNvPr id="91145" name="ZoneTexte 99"/>
          <p:cNvSpPr txBox="1">
            <a:spLocks noChangeArrowheads="1"/>
          </p:cNvSpPr>
          <p:nvPr/>
        </p:nvSpPr>
        <p:spPr bwMode="auto">
          <a:xfrm>
            <a:off x="4024313" y="6197600"/>
            <a:ext cx="18938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200"/>
              <a:t>10 Km</a:t>
            </a:r>
          </a:p>
        </p:txBody>
      </p:sp>
      <p:cxnSp>
        <p:nvCxnSpPr>
          <p:cNvPr id="101" name="Connecteur droit 100"/>
          <p:cNvCxnSpPr/>
          <p:nvPr/>
        </p:nvCxnSpPr>
        <p:spPr>
          <a:xfrm>
            <a:off x="5156200" y="6329363"/>
            <a:ext cx="76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necteur droit 101"/>
          <p:cNvCxnSpPr/>
          <p:nvPr/>
        </p:nvCxnSpPr>
        <p:spPr>
          <a:xfrm>
            <a:off x="4003675" y="6329363"/>
            <a:ext cx="76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Connecteur droit 102"/>
          <p:cNvCxnSpPr/>
          <p:nvPr/>
        </p:nvCxnSpPr>
        <p:spPr>
          <a:xfrm>
            <a:off x="5918200" y="6262688"/>
            <a:ext cx="0" cy="13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necteur droit 103"/>
          <p:cNvCxnSpPr/>
          <p:nvPr/>
        </p:nvCxnSpPr>
        <p:spPr>
          <a:xfrm>
            <a:off x="4003675" y="6267450"/>
            <a:ext cx="0" cy="13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153" name="Rectangle 36"/>
          <p:cNvSpPr>
            <a:spLocks noChangeArrowheads="1"/>
          </p:cNvSpPr>
          <p:nvPr/>
        </p:nvSpPr>
        <p:spPr bwMode="auto">
          <a:xfrm>
            <a:off x="5816600" y="1119188"/>
            <a:ext cx="2425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2000" b="1">
                <a:solidFill>
                  <a:schemeClr val="tx2"/>
                </a:solidFill>
              </a:rPr>
              <a:t>2009-2010</a:t>
            </a:r>
            <a:r>
              <a:rPr lang="fr-FR" altLang="en-US" sz="2000"/>
              <a:t> </a:t>
            </a:r>
          </a:p>
        </p:txBody>
      </p:sp>
      <p:sp>
        <p:nvSpPr>
          <p:cNvPr id="35" name="Flèche droite 34"/>
          <p:cNvSpPr/>
          <p:nvPr/>
        </p:nvSpPr>
        <p:spPr>
          <a:xfrm>
            <a:off x="5156200" y="1943100"/>
            <a:ext cx="2027238" cy="969963"/>
          </a:xfrm>
          <a:prstGeom prst="rightArrow">
            <a:avLst/>
          </a:prstGeom>
          <a:ln w="12700"/>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fr-FR"/>
          </a:p>
        </p:txBody>
      </p:sp>
      <p:sp>
        <p:nvSpPr>
          <p:cNvPr id="91155" name="ZoneTexte 48"/>
          <p:cNvSpPr txBox="1">
            <a:spLocks noChangeArrowheads="1"/>
          </p:cNvSpPr>
          <p:nvPr/>
        </p:nvSpPr>
        <p:spPr bwMode="auto">
          <a:xfrm>
            <a:off x="5132388" y="2171700"/>
            <a:ext cx="1938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400" b="1"/>
              <a:t>Apparent extinction</a:t>
            </a:r>
            <a:endParaRPr lang="fr-FR" altLang="en-US" sz="1400"/>
          </a:p>
          <a:p>
            <a:pPr algn="ctr" eaLnBrk="1" hangingPunct="1">
              <a:spcBef>
                <a:spcPct val="0"/>
              </a:spcBef>
              <a:buFontTx/>
              <a:buNone/>
            </a:pPr>
            <a:r>
              <a:rPr lang="fr-FR" altLang="en-US" sz="1400"/>
              <a:t>= 21,7 %</a:t>
            </a:r>
          </a:p>
        </p:txBody>
      </p:sp>
      <p:pic>
        <p:nvPicPr>
          <p:cNvPr id="91156" name="Picture 7" descr="2009 janv Favreau"/>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19475" y="2220913"/>
            <a:ext cx="1611313" cy="1254125"/>
          </a:xfrm>
          <a:prstGeom prst="rect">
            <a:avLst/>
          </a:prstGeom>
          <a:solidFill>
            <a:schemeClr val="bg2">
              <a:alpha val="59999"/>
            </a:schemeClr>
          </a:solidFill>
          <a:ln w="9525">
            <a:solidFill>
              <a:schemeClr val="tx1"/>
            </a:solidFill>
            <a:miter lim="800000"/>
            <a:headEnd/>
            <a:tailEnd/>
          </a:ln>
        </p:spPr>
      </p:pic>
      <p:pic>
        <p:nvPicPr>
          <p:cNvPr id="91157" name="Picture 3" descr="G:\Photo\Ddepressissimum_contour.t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70288" y="2343150"/>
            <a:ext cx="2952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8" name="Rectangle 51"/>
          <p:cNvSpPr>
            <a:spLocks noChangeArrowheads="1"/>
          </p:cNvSpPr>
          <p:nvPr/>
        </p:nvSpPr>
        <p:spPr bwMode="auto">
          <a:xfrm>
            <a:off x="3421063" y="1989138"/>
            <a:ext cx="142875" cy="144462"/>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a:p>
        </p:txBody>
      </p:sp>
      <p:sp>
        <p:nvSpPr>
          <p:cNvPr id="91159" name="Text Box 5"/>
          <p:cNvSpPr txBox="1">
            <a:spLocks noChangeArrowheads="1"/>
          </p:cNvSpPr>
          <p:nvPr/>
        </p:nvSpPr>
        <p:spPr bwMode="auto">
          <a:xfrm>
            <a:off x="3636963" y="1878013"/>
            <a:ext cx="20177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Detected</a:t>
            </a:r>
          </a:p>
        </p:txBody>
      </p:sp>
      <p:pic>
        <p:nvPicPr>
          <p:cNvPr id="91160" name="Picture 7" descr="2009 janv Favreau"/>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24738" y="2216150"/>
            <a:ext cx="1609725" cy="1254125"/>
          </a:xfrm>
          <a:prstGeom prst="rect">
            <a:avLst/>
          </a:prstGeom>
          <a:solidFill>
            <a:schemeClr val="bg2">
              <a:alpha val="59999"/>
            </a:schemeClr>
          </a:solidFill>
          <a:ln w="9525">
            <a:solidFill>
              <a:schemeClr val="tx1"/>
            </a:solidFill>
            <a:miter lim="800000"/>
            <a:headEnd/>
            <a:tailEnd/>
          </a:ln>
        </p:spPr>
      </p:pic>
      <p:sp>
        <p:nvSpPr>
          <p:cNvPr id="91161" name="Rectangle 54"/>
          <p:cNvSpPr>
            <a:spLocks noChangeArrowheads="1"/>
          </p:cNvSpPr>
          <p:nvPr/>
        </p:nvSpPr>
        <p:spPr bwMode="auto">
          <a:xfrm>
            <a:off x="7405688" y="1995488"/>
            <a:ext cx="142875" cy="144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a:p>
        </p:txBody>
      </p:sp>
      <p:sp>
        <p:nvSpPr>
          <p:cNvPr id="91162" name="Text Box 6"/>
          <p:cNvSpPr txBox="1">
            <a:spLocks noChangeArrowheads="1"/>
          </p:cNvSpPr>
          <p:nvPr/>
        </p:nvSpPr>
        <p:spPr bwMode="auto">
          <a:xfrm>
            <a:off x="7621588" y="1862138"/>
            <a:ext cx="14874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600"/>
              <a:t>Not detected</a:t>
            </a:r>
          </a:p>
        </p:txBody>
      </p:sp>
      <p:pic>
        <p:nvPicPr>
          <p:cNvPr id="91163" name="Picture 3" descr="G:\Photo\Ddepressissimum_contour.t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221163" y="2635250"/>
            <a:ext cx="2952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4" name="Picture 3" descr="G:\Photo\Ddepressissimum_contour.t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749675" y="2805113"/>
            <a:ext cx="2936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5" name="Picture 3" descr="G:\Photo\Ddepressissimum_contour.t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91050" y="2838450"/>
            <a:ext cx="2952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lèche droite 46"/>
          <p:cNvSpPr/>
          <p:nvPr/>
        </p:nvSpPr>
        <p:spPr>
          <a:xfrm rot="10800000">
            <a:off x="5156200" y="2708275"/>
            <a:ext cx="2024063" cy="969963"/>
          </a:xfrm>
          <a:prstGeom prst="rightArrow">
            <a:avLst/>
          </a:prstGeom>
          <a:ln w="12700"/>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fr-FR"/>
          </a:p>
        </p:txBody>
      </p:sp>
      <p:sp>
        <p:nvSpPr>
          <p:cNvPr id="91167" name="ZoneTexte 60"/>
          <p:cNvSpPr txBox="1">
            <a:spLocks noChangeArrowheads="1"/>
          </p:cNvSpPr>
          <p:nvPr/>
        </p:nvSpPr>
        <p:spPr bwMode="auto">
          <a:xfrm>
            <a:off x="5132388" y="2917825"/>
            <a:ext cx="2200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400" b="1"/>
              <a:t>Apparent colonization</a:t>
            </a:r>
          </a:p>
          <a:p>
            <a:pPr algn="ctr" eaLnBrk="1" hangingPunct="1">
              <a:spcBef>
                <a:spcPct val="0"/>
              </a:spcBef>
              <a:buFontTx/>
              <a:buNone/>
            </a:pPr>
            <a:r>
              <a:rPr lang="fr-FR" altLang="en-US" sz="1400"/>
              <a:t>= 19,6 %</a:t>
            </a:r>
          </a:p>
        </p:txBody>
      </p:sp>
      <p:sp>
        <p:nvSpPr>
          <p:cNvPr id="32"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33" name="Picture 3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4" name="Rectangle 33"/>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Dynamics of </a:t>
            </a:r>
            <a:r>
              <a:rPr lang="en-US" i="1" dirty="0" smtClean="0">
                <a:latin typeface="Arial Black" pitchFamily="34" charset="0"/>
              </a:rPr>
              <a:t>D. Depressissimum</a:t>
            </a:r>
            <a:r>
              <a:rPr lang="en-US" dirty="0" smtClean="0">
                <a:latin typeface="Arial Black" pitchFamily="34" charset="0"/>
              </a:rPr>
              <a:t>, a metapopulation? </a:t>
            </a:r>
          </a:p>
        </p:txBody>
      </p:sp>
      <p:pic>
        <p:nvPicPr>
          <p:cNvPr id="91150" name="Picture 345" descr="CarteGT"/>
          <p:cNvPicPr>
            <a:picLocks noChangeAspect="1" noChangeArrowheads="1"/>
          </p:cNvPicPr>
          <p:nvPr/>
        </p:nvPicPr>
        <p:blipFill>
          <a:blip r:embed="rId8" cstate="print">
            <a:extLst>
              <a:ext uri="{28A0092B-C50C-407E-A947-70E740481C1C}">
                <a14:useLocalDpi xmlns:a14="http://schemas.microsoft.com/office/drawing/2010/main"/>
              </a:ext>
            </a:extLst>
          </a:blip>
          <a:srcRect l="8598" t="5748" r="4012" b="6023"/>
          <a:stretch>
            <a:fillRect/>
          </a:stretch>
        </p:blipFill>
        <p:spPr bwMode="auto">
          <a:xfrm>
            <a:off x="-563563" y="915988"/>
            <a:ext cx="7377113"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8058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à coins arrondis 17"/>
          <p:cNvSpPr/>
          <p:nvPr/>
        </p:nvSpPr>
        <p:spPr>
          <a:xfrm>
            <a:off x="227801" y="1424249"/>
            <a:ext cx="8434388" cy="1104900"/>
          </a:xfrm>
          <a:prstGeom prst="roundRect">
            <a:avLst/>
          </a:prstGeom>
          <a:solidFill>
            <a:srgbClr val="3333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2167" name="ZoneTexte 18"/>
          <p:cNvSpPr txBox="1">
            <a:spLocks noChangeArrowheads="1"/>
          </p:cNvSpPr>
          <p:nvPr/>
        </p:nvSpPr>
        <p:spPr bwMode="auto">
          <a:xfrm>
            <a:off x="227801" y="1582999"/>
            <a:ext cx="84343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dirty="0" smtClean="0">
                <a:solidFill>
                  <a:schemeClr val="bg1"/>
                </a:solidFill>
              </a:rPr>
              <a:t>Apparent extinctions and </a:t>
            </a:r>
            <a:r>
              <a:rPr lang="en-US" altLang="en-US" sz="2000" dirty="0" err="1" smtClean="0">
                <a:solidFill>
                  <a:schemeClr val="bg1"/>
                </a:solidFill>
              </a:rPr>
              <a:t>colonizations</a:t>
            </a:r>
            <a:r>
              <a:rPr lang="en-US" altLang="en-US" sz="2000" dirty="0" smtClean="0">
                <a:solidFill>
                  <a:schemeClr val="bg1"/>
                </a:solidFill>
              </a:rPr>
              <a:t>  are frequent:</a:t>
            </a:r>
          </a:p>
          <a:p>
            <a:pPr algn="ctr" eaLnBrk="1" hangingPunct="1">
              <a:spcBef>
                <a:spcPct val="0"/>
              </a:spcBef>
              <a:buFontTx/>
              <a:buNone/>
            </a:pPr>
            <a:r>
              <a:rPr lang="en-US" altLang="en-US" sz="2000" b="1" dirty="0" smtClean="0">
                <a:solidFill>
                  <a:schemeClr val="bg1"/>
                </a:solidFill>
              </a:rPr>
              <a:t>H1: </a:t>
            </a:r>
            <a:r>
              <a:rPr lang="en-US" altLang="en-US" sz="2000" dirty="0" smtClean="0">
                <a:solidFill>
                  <a:schemeClr val="bg1"/>
                </a:solidFill>
              </a:rPr>
              <a:t>Dynamics of </a:t>
            </a:r>
            <a:r>
              <a:rPr lang="en-US" altLang="en-US" sz="2000" i="1" dirty="0" smtClean="0">
                <a:solidFill>
                  <a:schemeClr val="bg1"/>
                </a:solidFill>
              </a:rPr>
              <a:t>D. depressissimum</a:t>
            </a:r>
            <a:r>
              <a:rPr lang="en-US" altLang="en-US" sz="2000" dirty="0" smtClean="0">
                <a:solidFill>
                  <a:schemeClr val="bg1"/>
                </a:solidFill>
              </a:rPr>
              <a:t> correspond to a metapopulation dynamics </a:t>
            </a:r>
            <a:endParaRPr lang="en-US" altLang="en-US" sz="2000" dirty="0">
              <a:solidFill>
                <a:schemeClr val="bg1"/>
              </a:solidFill>
            </a:endParaRPr>
          </a:p>
        </p:txBody>
      </p:sp>
      <p:sp>
        <p:nvSpPr>
          <p:cNvPr id="92168" name="ZoneTexte 6"/>
          <p:cNvSpPr txBox="1">
            <a:spLocks noChangeArrowheads="1"/>
          </p:cNvSpPr>
          <p:nvPr/>
        </p:nvSpPr>
        <p:spPr bwMode="auto">
          <a:xfrm>
            <a:off x="354806" y="2606920"/>
            <a:ext cx="84343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dirty="0" smtClean="0"/>
              <a:t>Extinction-colonization dynamics dictated by the strong temporal instability of freshwater habitats?</a:t>
            </a:r>
            <a:endParaRPr lang="en-US" altLang="en-US" sz="1800" dirty="0"/>
          </a:p>
        </p:txBody>
      </p:sp>
      <p:sp>
        <p:nvSpPr>
          <p:cNvPr id="10"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smtClean="0">
              <a:solidFill>
                <a:srgbClr val="000000"/>
              </a:solidFill>
              <a:latin typeface="Arial Black" pitchFamily="34" charset="0"/>
            </a:endParaRPr>
          </a:p>
        </p:txBody>
      </p:sp>
      <p:pic>
        <p:nvPicPr>
          <p:cNvPr id="11" name="Picture 10"/>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11"/>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Dynamics of </a:t>
            </a:r>
            <a:r>
              <a:rPr lang="en-US" i="1" dirty="0" smtClean="0">
                <a:latin typeface="Arial Black" pitchFamily="34" charset="0"/>
              </a:rPr>
              <a:t>D. Depressissimum</a:t>
            </a:r>
            <a:r>
              <a:rPr lang="en-US" dirty="0" smtClean="0">
                <a:latin typeface="Arial Black" pitchFamily="34" charset="0"/>
              </a:rPr>
              <a:t>, a metapopulation? </a:t>
            </a:r>
          </a:p>
        </p:txBody>
      </p:sp>
      <p:pic>
        <p:nvPicPr>
          <p:cNvPr id="20" name="Picture 19" descr="G:\Photo\Ddepressissimum_contour.t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81969" y="1028982"/>
            <a:ext cx="835026" cy="92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0"/>
          <p:cNvSpPr>
            <a:spLocks noChangeArrowheads="1"/>
          </p:cNvSpPr>
          <p:nvPr/>
        </p:nvSpPr>
        <p:spPr bwMode="auto">
          <a:xfrm>
            <a:off x="1629305" y="854868"/>
            <a:ext cx="7345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smtClean="0">
                <a:latin typeface="Arial Black" pitchFamily="34" charset="0"/>
              </a:rPr>
              <a:t>Hypothesis and alternative </a:t>
            </a:r>
            <a:r>
              <a:rPr lang="en-US" altLang="en-US" sz="1800" dirty="0" err="1" smtClean="0">
                <a:latin typeface="Arial Black" pitchFamily="34" charset="0"/>
              </a:rPr>
              <a:t>hypotheiss</a:t>
            </a:r>
            <a:endParaRPr lang="en-US" altLang="en-US" sz="1800" dirty="0">
              <a:latin typeface="Arial Black" pitchFamily="34" charset="0"/>
            </a:endParaRPr>
          </a:p>
        </p:txBody>
      </p:sp>
    </p:spTree>
    <p:extLst>
      <p:ext uri="{BB962C8B-B14F-4D97-AF65-F5344CB8AC3E}">
        <p14:creationId xmlns:p14="http://schemas.microsoft.com/office/powerpoint/2010/main" val="1382209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Connecteur droit 92"/>
          <p:cNvCxnSpPr/>
          <p:nvPr/>
        </p:nvCxnSpPr>
        <p:spPr>
          <a:xfrm>
            <a:off x="4799013" y="1804988"/>
            <a:ext cx="0" cy="4792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191" name="ZoneTexte 19"/>
          <p:cNvSpPr txBox="1">
            <a:spLocks noChangeArrowheads="1"/>
          </p:cNvSpPr>
          <p:nvPr/>
        </p:nvSpPr>
        <p:spPr bwMode="auto">
          <a:xfrm>
            <a:off x="34925" y="1484313"/>
            <a:ext cx="476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t>Detectability</a:t>
            </a:r>
            <a:endParaRPr lang="en-US" altLang="en-US" sz="2000" b="1" dirty="0"/>
          </a:p>
        </p:txBody>
      </p:sp>
      <p:sp>
        <p:nvSpPr>
          <p:cNvPr id="93192" name="ZoneTexte 116"/>
          <p:cNvSpPr txBox="1">
            <a:spLocks noChangeArrowheads="1"/>
          </p:cNvSpPr>
          <p:nvPr/>
        </p:nvSpPr>
        <p:spPr bwMode="auto">
          <a:xfrm>
            <a:off x="4787900" y="1497013"/>
            <a:ext cx="4360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t>Dormancy</a:t>
            </a:r>
            <a:endParaRPr lang="en-US" altLang="en-US" sz="2000" b="1" dirty="0"/>
          </a:p>
        </p:txBody>
      </p:sp>
      <p:sp>
        <p:nvSpPr>
          <p:cNvPr id="93193" name="ZoneTexte 26"/>
          <p:cNvSpPr txBox="1">
            <a:spLocks noChangeArrowheads="1"/>
          </p:cNvSpPr>
          <p:nvPr/>
        </p:nvSpPr>
        <p:spPr bwMode="auto">
          <a:xfrm>
            <a:off x="5181600" y="5513388"/>
            <a:ext cx="3816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t>Can </a:t>
            </a:r>
            <a:r>
              <a:rPr lang="en-US" altLang="en-US" sz="1800" b="1" i="1" dirty="0" smtClean="0"/>
              <a:t>D. depressissimum</a:t>
            </a:r>
            <a:r>
              <a:rPr lang="en-US" altLang="en-US" sz="1800" b="1" dirty="0" smtClean="0"/>
              <a:t> relies on aestivation to persist in the ground of dried-out ponds?</a:t>
            </a:r>
            <a:endParaRPr lang="en-US" altLang="en-US" sz="1800" b="1" dirty="0"/>
          </a:p>
        </p:txBody>
      </p:sp>
      <p:sp>
        <p:nvSpPr>
          <p:cNvPr id="93194" name="ZoneTexte 117"/>
          <p:cNvSpPr txBox="1">
            <a:spLocks noChangeArrowheads="1"/>
          </p:cNvSpPr>
          <p:nvPr/>
        </p:nvSpPr>
        <p:spPr bwMode="auto">
          <a:xfrm>
            <a:off x="393700" y="5791200"/>
            <a:ext cx="4059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t>How much of apparent extinction is due to unperfected detection?</a:t>
            </a:r>
            <a:endParaRPr lang="en-US" altLang="en-US" sz="1800" b="1" dirty="0"/>
          </a:p>
        </p:txBody>
      </p:sp>
      <p:sp>
        <p:nvSpPr>
          <p:cNvPr id="93195" name="Rectangle 79"/>
          <p:cNvSpPr>
            <a:spLocks noChangeAspect="1" noChangeArrowheads="1"/>
          </p:cNvSpPr>
          <p:nvPr/>
        </p:nvSpPr>
        <p:spPr bwMode="auto">
          <a:xfrm>
            <a:off x="6472238" y="2173288"/>
            <a:ext cx="85725" cy="85725"/>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dirty="0"/>
          </a:p>
        </p:txBody>
      </p:sp>
      <p:sp>
        <p:nvSpPr>
          <p:cNvPr id="93196" name="Text Box 6"/>
          <p:cNvSpPr txBox="1">
            <a:spLocks noChangeArrowheads="1"/>
          </p:cNvSpPr>
          <p:nvPr/>
        </p:nvSpPr>
        <p:spPr bwMode="auto">
          <a:xfrm>
            <a:off x="6610350" y="2065338"/>
            <a:ext cx="2089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en-US" altLang="en-US" sz="1600" dirty="0" smtClean="0"/>
              <a:t>dried-out pond</a:t>
            </a:r>
            <a:endParaRPr lang="en-US" altLang="en-US" sz="1600" dirty="0"/>
          </a:p>
        </p:txBody>
      </p:sp>
      <p:cxnSp>
        <p:nvCxnSpPr>
          <p:cNvPr id="55" name="Connecteur droit 54"/>
          <p:cNvCxnSpPr/>
          <p:nvPr/>
        </p:nvCxnSpPr>
        <p:spPr>
          <a:xfrm flipH="1">
            <a:off x="7554913" y="3751263"/>
            <a:ext cx="185737" cy="32067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6443663" y="3751263"/>
            <a:ext cx="247650" cy="38893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Rectangle à coins arrondis 56"/>
          <p:cNvSpPr/>
          <p:nvPr/>
        </p:nvSpPr>
        <p:spPr>
          <a:xfrm>
            <a:off x="6488322" y="3933056"/>
            <a:ext cx="1226970" cy="936104"/>
          </a:xfrm>
          <a:prstGeom prst="roundRect">
            <a:avLst/>
          </a:prstGeom>
          <a:solidFill>
            <a:schemeClr val="bg2">
              <a:lumMod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3202" name="Picture 272" descr="Ddleb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31013" y="4071938"/>
            <a:ext cx="261937"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03" name="Picture 272" descr="Ddleb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9150" y="4140200"/>
            <a:ext cx="2635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04" name="Picture 272" descr="Ddleb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92938" y="4437063"/>
            <a:ext cx="2619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205" name="ZoneTexte 60"/>
          <p:cNvSpPr txBox="1">
            <a:spLocks noChangeArrowheads="1"/>
          </p:cNvSpPr>
          <p:nvPr/>
        </p:nvSpPr>
        <p:spPr bwMode="auto">
          <a:xfrm>
            <a:off x="4932363" y="4032250"/>
            <a:ext cx="16779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smtClean="0"/>
              <a:t>aestivation</a:t>
            </a:r>
          </a:p>
          <a:p>
            <a:pPr eaLnBrk="1" hangingPunct="1">
              <a:spcBef>
                <a:spcPct val="0"/>
              </a:spcBef>
              <a:buFontTx/>
              <a:buNone/>
            </a:pPr>
            <a:r>
              <a:rPr lang="en-US" altLang="en-US" sz="1400" dirty="0" smtClean="0"/>
              <a:t>Pointier et Combes (1976)</a:t>
            </a:r>
            <a:endParaRPr lang="en-US" altLang="en-US" sz="1400" dirty="0"/>
          </a:p>
        </p:txBody>
      </p:sp>
      <p:pic>
        <p:nvPicPr>
          <p:cNvPr id="93206" name="Picture 5" descr="2009 janv Pinadièr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27763" y="2406650"/>
            <a:ext cx="1724025" cy="1389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3209" name="Rectangle 65"/>
          <p:cNvSpPr>
            <a:spLocks noChangeAspect="1" noChangeArrowheads="1"/>
          </p:cNvSpPr>
          <p:nvPr/>
        </p:nvSpPr>
        <p:spPr bwMode="auto">
          <a:xfrm>
            <a:off x="1476375" y="2185988"/>
            <a:ext cx="85725" cy="87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600" dirty="0"/>
          </a:p>
        </p:txBody>
      </p:sp>
      <p:sp>
        <p:nvSpPr>
          <p:cNvPr id="93210" name="Text Box 6"/>
          <p:cNvSpPr txBox="1">
            <a:spLocks noChangeAspect="1" noChangeArrowheads="1"/>
          </p:cNvSpPr>
          <p:nvPr/>
        </p:nvSpPr>
        <p:spPr bwMode="auto">
          <a:xfrm>
            <a:off x="1590675" y="2052638"/>
            <a:ext cx="30114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en-US" altLang="en-US" sz="1600" dirty="0" smtClean="0"/>
              <a:t>Species not detected</a:t>
            </a:r>
            <a:endParaRPr lang="en-US" altLang="en-US" sz="1600" dirty="0"/>
          </a:p>
        </p:txBody>
      </p:sp>
      <p:pic>
        <p:nvPicPr>
          <p:cNvPr id="93211" name="Picture 7" descr="2009 janv Favreau"/>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82738" y="2420938"/>
            <a:ext cx="1706562" cy="1374775"/>
          </a:xfrm>
          <a:prstGeom prst="rect">
            <a:avLst/>
          </a:prstGeom>
          <a:solidFill>
            <a:schemeClr val="bg2">
              <a:alpha val="59999"/>
            </a:schemeClr>
          </a:solidFill>
          <a:ln w="9525">
            <a:solidFill>
              <a:schemeClr val="tx1"/>
            </a:solidFill>
            <a:miter lim="800000"/>
            <a:headEnd/>
            <a:tailEnd/>
          </a:ln>
        </p:spPr>
      </p:pic>
      <p:sp>
        <p:nvSpPr>
          <p:cNvPr id="26"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smtClean="0">
              <a:solidFill>
                <a:srgbClr val="000000"/>
              </a:solidFill>
              <a:latin typeface="Arial Black" pitchFamily="34" charset="0"/>
            </a:endParaRPr>
          </a:p>
        </p:txBody>
      </p:sp>
      <p:pic>
        <p:nvPicPr>
          <p:cNvPr id="27" name="Picture 26"/>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 name="Rectangle 27"/>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Dynamics of </a:t>
            </a:r>
            <a:r>
              <a:rPr lang="en-US" i="1" dirty="0" smtClean="0">
                <a:latin typeface="Arial Black" pitchFamily="34" charset="0"/>
              </a:rPr>
              <a:t>D. Depressissimum</a:t>
            </a:r>
            <a:r>
              <a:rPr lang="en-US" dirty="0" smtClean="0">
                <a:latin typeface="Arial Black" pitchFamily="34" charset="0"/>
              </a:rPr>
              <a:t>, a metapopulation? </a:t>
            </a:r>
          </a:p>
        </p:txBody>
      </p:sp>
    </p:spTree>
    <p:extLst>
      <p:ext uri="{BB962C8B-B14F-4D97-AF65-F5344CB8AC3E}">
        <p14:creationId xmlns:p14="http://schemas.microsoft.com/office/powerpoint/2010/main" val="1474173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011" y="962704"/>
            <a:ext cx="4100264" cy="297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smtClean="0">
              <a:solidFill>
                <a:srgbClr val="000000"/>
              </a:solidFill>
              <a:latin typeface="Arial Black" pitchFamily="34" charset="0"/>
            </a:endParaRPr>
          </a:p>
        </p:txBody>
      </p:sp>
      <p:pic>
        <p:nvPicPr>
          <p:cNvPr id="24586" name="Picture 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4587" name="Rectangle 56"/>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Freshwater ecosystems in the Guadeloupe archipelago</a:t>
            </a:r>
            <a:endParaRPr lang="en-US" dirty="0">
              <a:latin typeface="Arial Black" pitchFamily="34" charset="0"/>
            </a:endParaRPr>
          </a:p>
        </p:txBody>
      </p:sp>
      <p:sp>
        <p:nvSpPr>
          <p:cNvPr id="24592" name="Line 28"/>
          <p:cNvSpPr>
            <a:spLocks noChangeShapeType="1"/>
          </p:cNvSpPr>
          <p:nvPr/>
        </p:nvSpPr>
        <p:spPr bwMode="auto">
          <a:xfrm>
            <a:off x="3650410" y="2908492"/>
            <a:ext cx="603296" cy="390584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smtClean="0">
              <a:solidFill>
                <a:srgbClr val="000000"/>
              </a:solidFill>
              <a:latin typeface="Arial Black" pitchFamily="34" charset="0"/>
            </a:endParaRPr>
          </a:p>
        </p:txBody>
      </p:sp>
      <p:sp>
        <p:nvSpPr>
          <p:cNvPr id="24593" name="Line 29"/>
          <p:cNvSpPr>
            <a:spLocks noChangeShapeType="1"/>
          </p:cNvSpPr>
          <p:nvPr/>
        </p:nvSpPr>
        <p:spPr bwMode="auto">
          <a:xfrm>
            <a:off x="3802809" y="2679893"/>
            <a:ext cx="5282391" cy="114299"/>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smtClean="0">
              <a:solidFill>
                <a:srgbClr val="000000"/>
              </a:solidFill>
              <a:latin typeface="Arial Black" pitchFamily="34" charset="0"/>
            </a:endParaRPr>
          </a:p>
        </p:txBody>
      </p:sp>
      <p:sp>
        <p:nvSpPr>
          <p:cNvPr id="24594" name="Rectangle 30"/>
          <p:cNvSpPr>
            <a:spLocks noChangeArrowheads="1"/>
          </p:cNvSpPr>
          <p:nvPr/>
        </p:nvSpPr>
        <p:spPr bwMode="auto">
          <a:xfrm>
            <a:off x="3650410" y="2679892"/>
            <a:ext cx="1524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dirty="0" smtClean="0">
              <a:solidFill>
                <a:srgbClr val="000000"/>
              </a:solidFill>
              <a:latin typeface="Arial Black" pitchFamily="34" charset="0"/>
            </a:endParaRPr>
          </a:p>
        </p:txBody>
      </p:sp>
      <p:pic>
        <p:nvPicPr>
          <p:cNvPr id="32" name="Picture 5" descr="Carte_présentation_Guadeloupe"/>
          <p:cNvPicPr>
            <a:picLocks noChangeAspect="1" noChangeArrowheads="1"/>
          </p:cNvPicPr>
          <p:nvPr/>
        </p:nvPicPr>
        <p:blipFill>
          <a:blip r:embed="rId5" cstate="print">
            <a:extLst>
              <a:ext uri="{28A0092B-C50C-407E-A947-70E740481C1C}">
                <a14:useLocalDpi xmlns:a14="http://schemas.microsoft.com/office/drawing/2010/main"/>
              </a:ext>
            </a:extLst>
          </a:blip>
          <a:srcRect l="19992" t="32780" r="20039" b="31969"/>
          <a:stretch>
            <a:fillRect/>
          </a:stretch>
        </p:blipFill>
        <p:spPr bwMode="auto">
          <a:xfrm>
            <a:off x="4270016" y="2813960"/>
            <a:ext cx="4815185" cy="40003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4800" y="3140968"/>
            <a:ext cx="1170856" cy="6480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cs typeface="Arial" pitchFamily="34" charset="0"/>
            </a:endParaRPr>
          </a:p>
        </p:txBody>
      </p:sp>
      <p:sp>
        <p:nvSpPr>
          <p:cNvPr id="3" name="ZoneTexte 2"/>
          <p:cNvSpPr txBox="1"/>
          <p:nvPr/>
        </p:nvSpPr>
        <p:spPr>
          <a:xfrm>
            <a:off x="2322339" y="1894388"/>
            <a:ext cx="1835026" cy="307777"/>
          </a:xfrm>
          <a:prstGeom prst="rect">
            <a:avLst/>
          </a:prstGeom>
          <a:noFill/>
        </p:spPr>
        <p:txBody>
          <a:bodyPr wrap="square" rtlCol="0">
            <a:spAutoFit/>
          </a:bodyPr>
          <a:lstStyle/>
          <a:p>
            <a:r>
              <a:rPr lang="en-US" sz="1400" b="1" dirty="0" smtClean="0">
                <a:solidFill>
                  <a:srgbClr val="FFFF00"/>
                </a:solidFill>
                <a:latin typeface="Arial" charset="0"/>
                <a:ea typeface="Arial" charset="0"/>
                <a:cs typeface="Arial" charset="0"/>
              </a:rPr>
              <a:t>Greater Antilles</a:t>
            </a:r>
          </a:p>
        </p:txBody>
      </p:sp>
      <p:sp>
        <p:nvSpPr>
          <p:cNvPr id="21" name="ZoneTexte 20"/>
          <p:cNvSpPr txBox="1"/>
          <p:nvPr/>
        </p:nvSpPr>
        <p:spPr>
          <a:xfrm>
            <a:off x="1403648" y="1124744"/>
            <a:ext cx="1462485" cy="307777"/>
          </a:xfrm>
          <a:prstGeom prst="rect">
            <a:avLst/>
          </a:prstGeom>
          <a:noFill/>
        </p:spPr>
        <p:txBody>
          <a:bodyPr wrap="square" rtlCol="0">
            <a:spAutoFit/>
          </a:bodyPr>
          <a:lstStyle/>
          <a:p>
            <a:r>
              <a:rPr lang="en-US" sz="1400" b="1" dirty="0" smtClean="0">
                <a:solidFill>
                  <a:srgbClr val="FF0000"/>
                </a:solidFill>
                <a:latin typeface="Arial" charset="0"/>
                <a:ea typeface="Arial" charset="0"/>
                <a:cs typeface="Arial" charset="0"/>
              </a:rPr>
              <a:t>Bahamas</a:t>
            </a:r>
            <a:endParaRPr lang="en-US" sz="1400" b="1" dirty="0">
              <a:solidFill>
                <a:srgbClr val="FF0000"/>
              </a:solidFill>
              <a:latin typeface="Arial" charset="0"/>
              <a:ea typeface="Arial" charset="0"/>
              <a:cs typeface="Arial" charset="0"/>
            </a:endParaRPr>
          </a:p>
        </p:txBody>
      </p:sp>
      <p:sp>
        <p:nvSpPr>
          <p:cNvPr id="22" name="ZoneTexte 21"/>
          <p:cNvSpPr txBox="1"/>
          <p:nvPr/>
        </p:nvSpPr>
        <p:spPr>
          <a:xfrm>
            <a:off x="2123728" y="2908492"/>
            <a:ext cx="2232248" cy="307777"/>
          </a:xfrm>
          <a:prstGeom prst="rect">
            <a:avLst/>
          </a:prstGeom>
          <a:noFill/>
        </p:spPr>
        <p:txBody>
          <a:bodyPr wrap="square" rtlCol="0">
            <a:spAutoFit/>
          </a:bodyPr>
          <a:lstStyle/>
          <a:p>
            <a:r>
              <a:rPr lang="en-US" sz="1400" b="1" dirty="0" smtClean="0">
                <a:solidFill>
                  <a:schemeClr val="accent1">
                    <a:lumMod val="25000"/>
                  </a:schemeClr>
                </a:solidFill>
                <a:latin typeface="Arial" charset="0"/>
                <a:ea typeface="Arial" charset="0"/>
                <a:cs typeface="Arial" charset="0"/>
              </a:rPr>
              <a:t>Lesser Antilles</a:t>
            </a:r>
            <a:endParaRPr lang="en-US" sz="1400" b="1" dirty="0">
              <a:solidFill>
                <a:schemeClr val="accent1">
                  <a:lumMod val="25000"/>
                </a:schemeClr>
              </a:solidFill>
              <a:latin typeface="Arial" charset="0"/>
              <a:ea typeface="Arial" charset="0"/>
              <a:cs typeface="Arial" charset="0"/>
            </a:endParaRPr>
          </a:p>
        </p:txBody>
      </p:sp>
      <p:sp>
        <p:nvSpPr>
          <p:cNvPr id="4" name="Rectangle 3"/>
          <p:cNvSpPr/>
          <p:nvPr/>
        </p:nvSpPr>
        <p:spPr bwMode="auto">
          <a:xfrm>
            <a:off x="6069231" y="3940041"/>
            <a:ext cx="792088" cy="42026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cs typeface="Arial" pitchFamily="34" charset="0"/>
            </a:endParaRPr>
          </a:p>
        </p:txBody>
      </p:sp>
      <p:sp>
        <p:nvSpPr>
          <p:cNvPr id="23" name="ZoneTexte 22"/>
          <p:cNvSpPr txBox="1"/>
          <p:nvPr/>
        </p:nvSpPr>
        <p:spPr>
          <a:xfrm>
            <a:off x="5967828" y="3844651"/>
            <a:ext cx="1030437" cy="646331"/>
          </a:xfrm>
          <a:prstGeom prst="rect">
            <a:avLst/>
          </a:prstGeom>
          <a:noFill/>
        </p:spPr>
        <p:txBody>
          <a:bodyPr wrap="square" rtlCol="0">
            <a:spAutoFit/>
          </a:bodyPr>
          <a:lstStyle/>
          <a:p>
            <a:r>
              <a:rPr lang="en-US" b="1" dirty="0" smtClean="0">
                <a:solidFill>
                  <a:srgbClr val="FF9933"/>
                </a:solidFill>
                <a:latin typeface="Arial" charset="0"/>
                <a:ea typeface="Arial" charset="0"/>
                <a:cs typeface="Arial" charset="0"/>
              </a:rPr>
              <a:t>Grande-Terre</a:t>
            </a:r>
            <a:endParaRPr lang="en-US" b="1" dirty="0">
              <a:latin typeface="Arial" charset="0"/>
              <a:ea typeface="Arial" charset="0"/>
              <a:cs typeface="Arial" charset="0"/>
            </a:endParaRPr>
          </a:p>
        </p:txBody>
      </p:sp>
      <p:sp>
        <p:nvSpPr>
          <p:cNvPr id="26" name="Rectangle 25"/>
          <p:cNvSpPr/>
          <p:nvPr/>
        </p:nvSpPr>
        <p:spPr bwMode="auto">
          <a:xfrm>
            <a:off x="4797549" y="4592909"/>
            <a:ext cx="792088" cy="42026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cs typeface="Arial" pitchFamily="34" charset="0"/>
            </a:endParaRPr>
          </a:p>
        </p:txBody>
      </p:sp>
      <p:sp>
        <p:nvSpPr>
          <p:cNvPr id="25" name="ZoneTexte 24"/>
          <p:cNvSpPr txBox="1"/>
          <p:nvPr/>
        </p:nvSpPr>
        <p:spPr>
          <a:xfrm>
            <a:off x="4744426" y="4415938"/>
            <a:ext cx="1030437" cy="646331"/>
          </a:xfrm>
          <a:prstGeom prst="rect">
            <a:avLst/>
          </a:prstGeom>
          <a:noFill/>
        </p:spPr>
        <p:txBody>
          <a:bodyPr wrap="square" rtlCol="0">
            <a:spAutoFit/>
          </a:bodyPr>
          <a:lstStyle/>
          <a:p>
            <a:r>
              <a:rPr lang="en-US" b="1" dirty="0" err="1" smtClean="0">
                <a:solidFill>
                  <a:srgbClr val="333399"/>
                </a:solidFill>
                <a:latin typeface="Arial" charset="0"/>
                <a:ea typeface="Arial" charset="0"/>
                <a:cs typeface="Arial" charset="0"/>
              </a:rPr>
              <a:t>Basse</a:t>
            </a:r>
            <a:r>
              <a:rPr lang="en-US" b="1" dirty="0" smtClean="0">
                <a:solidFill>
                  <a:srgbClr val="333399"/>
                </a:solidFill>
                <a:latin typeface="Arial" charset="0"/>
                <a:ea typeface="Arial" charset="0"/>
                <a:cs typeface="Arial" charset="0"/>
              </a:rPr>
              <a:t>- Terre</a:t>
            </a:r>
            <a:endParaRPr lang="en-US" b="1" dirty="0">
              <a:solidFill>
                <a:srgbClr val="333399"/>
              </a:solidFill>
              <a:latin typeface="Arial" charset="0"/>
              <a:ea typeface="Arial" charset="0"/>
              <a:cs typeface="Arial" charset="0"/>
            </a:endParaRPr>
          </a:p>
        </p:txBody>
      </p:sp>
      <p:sp>
        <p:nvSpPr>
          <p:cNvPr id="27" name="ZoneTexte 26"/>
          <p:cNvSpPr txBox="1"/>
          <p:nvPr/>
        </p:nvSpPr>
        <p:spPr>
          <a:xfrm>
            <a:off x="504726" y="2951366"/>
            <a:ext cx="1330970" cy="246221"/>
          </a:xfrm>
          <a:prstGeom prst="rect">
            <a:avLst/>
          </a:prstGeom>
          <a:noFill/>
        </p:spPr>
        <p:txBody>
          <a:bodyPr wrap="square" rtlCol="0">
            <a:spAutoFit/>
          </a:bodyPr>
          <a:lstStyle/>
          <a:p>
            <a:r>
              <a:rPr lang="en-US" sz="1000" dirty="0" smtClean="0">
                <a:latin typeface="Arial" charset="0"/>
                <a:ea typeface="Arial" charset="0"/>
                <a:cs typeface="Arial" charset="0"/>
              </a:rPr>
              <a:t>Caribbean Sea</a:t>
            </a:r>
            <a:endParaRPr lang="en-US" sz="1000" dirty="0">
              <a:latin typeface="Arial" charset="0"/>
              <a:ea typeface="Arial" charset="0"/>
              <a:cs typeface="Arial" charset="0"/>
            </a:endParaRPr>
          </a:p>
        </p:txBody>
      </p:sp>
      <p:sp>
        <p:nvSpPr>
          <p:cNvPr id="5" name="Rectangle 4"/>
          <p:cNvSpPr/>
          <p:nvPr/>
        </p:nvSpPr>
        <p:spPr>
          <a:xfrm>
            <a:off x="5160711" y="2312587"/>
            <a:ext cx="3253327" cy="369332"/>
          </a:xfrm>
          <a:prstGeom prst="rect">
            <a:avLst/>
          </a:prstGeom>
        </p:spPr>
        <p:txBody>
          <a:bodyPr wrap="none">
            <a:spAutoFit/>
          </a:bodyPr>
          <a:lstStyle/>
          <a:p>
            <a:r>
              <a:rPr lang="en-US">
                <a:latin typeface="Arial Black" pitchFamily="34" charset="0"/>
              </a:rPr>
              <a:t>Guadeloupe archipelago</a:t>
            </a:r>
            <a:endParaRPr lang="en-US"/>
          </a:p>
        </p:txBody>
      </p:sp>
    </p:spTree>
    <p:extLst>
      <p:ext uri="{BB962C8B-B14F-4D97-AF65-F5344CB8AC3E}">
        <p14:creationId xmlns:p14="http://schemas.microsoft.com/office/powerpoint/2010/main" val="11897951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4" name="Text Box 33"/>
          <p:cNvSpPr txBox="1">
            <a:spLocks noChangeArrowheads="1"/>
          </p:cNvSpPr>
          <p:nvPr/>
        </p:nvSpPr>
        <p:spPr bwMode="auto">
          <a:xfrm>
            <a:off x="989013" y="1084263"/>
            <a:ext cx="2627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2000" b="1" smtClean="0">
                <a:solidFill>
                  <a:srgbClr val="FF0000"/>
                </a:solidFill>
              </a:rPr>
              <a:t>H1: Metapopulation</a:t>
            </a:r>
            <a:endParaRPr lang="fr-FR" altLang="en-US" sz="2000" b="1">
              <a:solidFill>
                <a:schemeClr val="tx2"/>
              </a:solidFill>
            </a:endParaRPr>
          </a:p>
        </p:txBody>
      </p:sp>
      <p:sp>
        <p:nvSpPr>
          <p:cNvPr id="67" name="Rectangle à coins arrondis 66"/>
          <p:cNvSpPr/>
          <p:nvPr/>
        </p:nvSpPr>
        <p:spPr>
          <a:xfrm>
            <a:off x="2268538" y="6165850"/>
            <a:ext cx="4775200" cy="587375"/>
          </a:xfrm>
          <a:prstGeom prst="round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4216" name="ZoneTexte 1"/>
          <p:cNvSpPr txBox="1">
            <a:spLocks noChangeArrowheads="1"/>
          </p:cNvSpPr>
          <p:nvPr/>
        </p:nvSpPr>
        <p:spPr bwMode="auto">
          <a:xfrm>
            <a:off x="2293938" y="6261100"/>
            <a:ext cx="4746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2000"/>
              <a:t>Relative importance of these three factors?</a:t>
            </a:r>
          </a:p>
        </p:txBody>
      </p:sp>
      <p:cxnSp>
        <p:nvCxnSpPr>
          <p:cNvPr id="84" name="Connecteur droit avec flèche 83"/>
          <p:cNvCxnSpPr/>
          <p:nvPr/>
        </p:nvCxnSpPr>
        <p:spPr>
          <a:xfrm>
            <a:off x="755650" y="4037013"/>
            <a:ext cx="24479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218" name="ZoneTexte 84"/>
          <p:cNvSpPr txBox="1">
            <a:spLocks noChangeArrowheads="1"/>
          </p:cNvSpPr>
          <p:nvPr/>
        </p:nvSpPr>
        <p:spPr bwMode="auto">
          <a:xfrm>
            <a:off x="3348038" y="3851275"/>
            <a:ext cx="1081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fr-FR" altLang="en-US" sz="1800" i="1"/>
              <a:t>time</a:t>
            </a:r>
          </a:p>
        </p:txBody>
      </p:sp>
      <p:sp>
        <p:nvSpPr>
          <p:cNvPr id="94219" name="Oval 19"/>
          <p:cNvSpPr>
            <a:spLocks noChangeAspect="1" noChangeArrowheads="1"/>
          </p:cNvSpPr>
          <p:nvPr/>
        </p:nvSpPr>
        <p:spPr bwMode="auto">
          <a:xfrm>
            <a:off x="1276350" y="1919288"/>
            <a:ext cx="271463"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0" name="Oval 19"/>
          <p:cNvSpPr>
            <a:spLocks noChangeAspect="1" noChangeArrowheads="1"/>
          </p:cNvSpPr>
          <p:nvPr/>
        </p:nvSpPr>
        <p:spPr bwMode="auto">
          <a:xfrm>
            <a:off x="1754188" y="1922463"/>
            <a:ext cx="269875"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1" name="Oval 19"/>
          <p:cNvSpPr>
            <a:spLocks noChangeAspect="1" noChangeArrowheads="1"/>
          </p:cNvSpPr>
          <p:nvPr/>
        </p:nvSpPr>
        <p:spPr bwMode="auto">
          <a:xfrm>
            <a:off x="2227263" y="1916113"/>
            <a:ext cx="271462" cy="269875"/>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2" name="Oval 19"/>
          <p:cNvSpPr>
            <a:spLocks noChangeAspect="1" noChangeArrowheads="1"/>
          </p:cNvSpPr>
          <p:nvPr/>
        </p:nvSpPr>
        <p:spPr bwMode="auto">
          <a:xfrm>
            <a:off x="2698750" y="1917700"/>
            <a:ext cx="269875"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3" name="Oval 19"/>
          <p:cNvSpPr>
            <a:spLocks noChangeAspect="1" noChangeArrowheads="1"/>
          </p:cNvSpPr>
          <p:nvPr/>
        </p:nvSpPr>
        <p:spPr bwMode="auto">
          <a:xfrm>
            <a:off x="800100" y="1922463"/>
            <a:ext cx="271463"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4" name="Oval 19"/>
          <p:cNvSpPr>
            <a:spLocks noChangeAspect="1" noChangeArrowheads="1"/>
          </p:cNvSpPr>
          <p:nvPr/>
        </p:nvSpPr>
        <p:spPr bwMode="auto">
          <a:xfrm>
            <a:off x="1273175" y="2651125"/>
            <a:ext cx="269875" cy="269875"/>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5" name="Oval 19"/>
          <p:cNvSpPr>
            <a:spLocks noChangeAspect="1" noChangeArrowheads="1"/>
          </p:cNvSpPr>
          <p:nvPr/>
        </p:nvSpPr>
        <p:spPr bwMode="auto">
          <a:xfrm>
            <a:off x="1749425" y="2654300"/>
            <a:ext cx="271463"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6" name="Oval 19"/>
          <p:cNvSpPr>
            <a:spLocks noChangeAspect="1" noChangeArrowheads="1"/>
          </p:cNvSpPr>
          <p:nvPr/>
        </p:nvSpPr>
        <p:spPr bwMode="auto">
          <a:xfrm>
            <a:off x="2222500" y="2649538"/>
            <a:ext cx="271463"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7" name="Oval 19"/>
          <p:cNvSpPr>
            <a:spLocks noChangeAspect="1" noChangeArrowheads="1"/>
          </p:cNvSpPr>
          <p:nvPr/>
        </p:nvSpPr>
        <p:spPr bwMode="auto">
          <a:xfrm>
            <a:off x="2693988" y="2651125"/>
            <a:ext cx="271462"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8" name="Oval 19"/>
          <p:cNvSpPr>
            <a:spLocks noChangeAspect="1" noChangeArrowheads="1"/>
          </p:cNvSpPr>
          <p:nvPr/>
        </p:nvSpPr>
        <p:spPr bwMode="auto">
          <a:xfrm>
            <a:off x="795338" y="2654300"/>
            <a:ext cx="271462"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29" name="Oval 19"/>
          <p:cNvSpPr>
            <a:spLocks noChangeAspect="1" noChangeArrowheads="1"/>
          </p:cNvSpPr>
          <p:nvPr/>
        </p:nvSpPr>
        <p:spPr bwMode="auto">
          <a:xfrm>
            <a:off x="1268413" y="3438525"/>
            <a:ext cx="269875"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30" name="Oval 19"/>
          <p:cNvSpPr>
            <a:spLocks noChangeAspect="1" noChangeArrowheads="1"/>
          </p:cNvSpPr>
          <p:nvPr/>
        </p:nvSpPr>
        <p:spPr bwMode="auto">
          <a:xfrm>
            <a:off x="1744663" y="3440113"/>
            <a:ext cx="271462"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31" name="Oval 19"/>
          <p:cNvSpPr>
            <a:spLocks noChangeAspect="1" noChangeArrowheads="1"/>
          </p:cNvSpPr>
          <p:nvPr/>
        </p:nvSpPr>
        <p:spPr bwMode="auto">
          <a:xfrm>
            <a:off x="2219325" y="3435350"/>
            <a:ext cx="269875"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32" name="Oval 19"/>
          <p:cNvSpPr>
            <a:spLocks noChangeAspect="1" noChangeArrowheads="1"/>
          </p:cNvSpPr>
          <p:nvPr/>
        </p:nvSpPr>
        <p:spPr bwMode="auto">
          <a:xfrm>
            <a:off x="2689225" y="3436938"/>
            <a:ext cx="271463"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33" name="Oval 19"/>
          <p:cNvSpPr>
            <a:spLocks noChangeAspect="1" noChangeArrowheads="1"/>
          </p:cNvSpPr>
          <p:nvPr/>
        </p:nvSpPr>
        <p:spPr bwMode="auto">
          <a:xfrm>
            <a:off x="790575" y="3441700"/>
            <a:ext cx="271463"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118" name="Étoile à 5 branches 117"/>
          <p:cNvSpPr>
            <a:spLocks noChangeAspect="1"/>
          </p:cNvSpPr>
          <p:nvPr/>
        </p:nvSpPr>
        <p:spPr>
          <a:xfrm>
            <a:off x="1763713" y="1935163"/>
            <a:ext cx="260350" cy="239712"/>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0" name="Étoile à 5 branches 119"/>
          <p:cNvSpPr>
            <a:spLocks noChangeAspect="1"/>
          </p:cNvSpPr>
          <p:nvPr/>
        </p:nvSpPr>
        <p:spPr>
          <a:xfrm>
            <a:off x="811213" y="2654300"/>
            <a:ext cx="260350" cy="239713"/>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20" name="Parenthèse fermante 19"/>
          <p:cNvSpPr/>
          <p:nvPr/>
        </p:nvSpPr>
        <p:spPr>
          <a:xfrm rot="16200000">
            <a:off x="2817019" y="1510507"/>
            <a:ext cx="47625" cy="427037"/>
          </a:xfrm>
          <a:prstGeom prst="rightBracket">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sp>
        <p:nvSpPr>
          <p:cNvPr id="121" name="Parenthèse fermante 120"/>
          <p:cNvSpPr/>
          <p:nvPr/>
        </p:nvSpPr>
        <p:spPr>
          <a:xfrm rot="16200000">
            <a:off x="2375694" y="1886744"/>
            <a:ext cx="47625" cy="1309687"/>
          </a:xfrm>
          <a:prstGeom prst="rightBracket">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fr-FR"/>
          </a:p>
        </p:txBody>
      </p:sp>
      <p:sp>
        <p:nvSpPr>
          <p:cNvPr id="94238" name="ZoneTexte 20"/>
          <p:cNvSpPr txBox="1">
            <a:spLocks noChangeArrowheads="1"/>
          </p:cNvSpPr>
          <p:nvPr/>
        </p:nvSpPr>
        <p:spPr bwMode="auto">
          <a:xfrm>
            <a:off x="3348038" y="1835150"/>
            <a:ext cx="341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fr-FR" altLang="en-US" sz="1800"/>
              <a:t>1</a:t>
            </a:r>
          </a:p>
        </p:txBody>
      </p:sp>
      <p:sp>
        <p:nvSpPr>
          <p:cNvPr id="94239" name="ZoneTexte 121"/>
          <p:cNvSpPr txBox="1">
            <a:spLocks noChangeArrowheads="1"/>
          </p:cNvSpPr>
          <p:nvPr/>
        </p:nvSpPr>
        <p:spPr bwMode="auto">
          <a:xfrm>
            <a:off x="3348038" y="2578100"/>
            <a:ext cx="341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fr-FR" altLang="en-US" sz="1800"/>
              <a:t>3</a:t>
            </a:r>
          </a:p>
        </p:txBody>
      </p:sp>
      <p:sp>
        <p:nvSpPr>
          <p:cNvPr id="94240" name="ZoneTexte 122"/>
          <p:cNvSpPr txBox="1">
            <a:spLocks noChangeArrowheads="1"/>
          </p:cNvSpPr>
          <p:nvPr/>
        </p:nvSpPr>
        <p:spPr bwMode="auto">
          <a:xfrm>
            <a:off x="3349625" y="3387725"/>
            <a:ext cx="501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fr-FR" altLang="en-US" sz="1800"/>
              <a:t>&gt; 5</a:t>
            </a:r>
          </a:p>
        </p:txBody>
      </p:sp>
      <p:sp>
        <p:nvSpPr>
          <p:cNvPr id="94241" name="Oval 19"/>
          <p:cNvSpPr>
            <a:spLocks noChangeAspect="1" noChangeArrowheads="1"/>
          </p:cNvSpPr>
          <p:nvPr/>
        </p:nvSpPr>
        <p:spPr bwMode="auto">
          <a:xfrm>
            <a:off x="5437188" y="3498850"/>
            <a:ext cx="271462"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cxnSp>
        <p:nvCxnSpPr>
          <p:cNvPr id="23" name="Connecteur droit avec flèche 22"/>
          <p:cNvCxnSpPr>
            <a:endCxn id="94241" idx="7"/>
          </p:cNvCxnSpPr>
          <p:nvPr/>
        </p:nvCxnSpPr>
        <p:spPr>
          <a:xfrm flipH="1">
            <a:off x="5668963" y="3354388"/>
            <a:ext cx="158750" cy="18415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1450975" y="4538663"/>
            <a:ext cx="3175" cy="115093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Connecteur droit 153"/>
          <p:cNvCxnSpPr/>
          <p:nvPr/>
        </p:nvCxnSpPr>
        <p:spPr>
          <a:xfrm flipH="1">
            <a:off x="1455738" y="5689600"/>
            <a:ext cx="1503362"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4245" name="ZoneTexte 33"/>
          <p:cNvSpPr txBox="1">
            <a:spLocks noChangeArrowheads="1"/>
          </p:cNvSpPr>
          <p:nvPr/>
        </p:nvSpPr>
        <p:spPr bwMode="auto">
          <a:xfrm>
            <a:off x="3132138" y="1547813"/>
            <a:ext cx="7731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600" b="1"/>
              <a:t>Age</a:t>
            </a:r>
          </a:p>
        </p:txBody>
      </p:sp>
      <p:sp>
        <p:nvSpPr>
          <p:cNvPr id="94246" name="ZoneTexte 37"/>
          <p:cNvSpPr txBox="1">
            <a:spLocks noChangeArrowheads="1"/>
          </p:cNvSpPr>
          <p:nvPr/>
        </p:nvSpPr>
        <p:spPr bwMode="auto">
          <a:xfrm>
            <a:off x="395288" y="4551363"/>
            <a:ext cx="1047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r>
              <a:rPr lang="fr-FR" altLang="en-US" sz="1200" b="1"/>
              <a:t>Genetic diversity</a:t>
            </a:r>
          </a:p>
        </p:txBody>
      </p:sp>
      <p:sp>
        <p:nvSpPr>
          <p:cNvPr id="94247" name="ZoneTexte 154"/>
          <p:cNvSpPr txBox="1">
            <a:spLocks noChangeArrowheads="1"/>
          </p:cNvSpPr>
          <p:nvPr/>
        </p:nvSpPr>
        <p:spPr bwMode="auto">
          <a:xfrm>
            <a:off x="1443038" y="5751513"/>
            <a:ext cx="1476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600" b="1"/>
              <a:t>Age</a:t>
            </a:r>
          </a:p>
        </p:txBody>
      </p:sp>
      <p:cxnSp>
        <p:nvCxnSpPr>
          <p:cNvPr id="41" name="Connecteur droit 40"/>
          <p:cNvCxnSpPr/>
          <p:nvPr/>
        </p:nvCxnSpPr>
        <p:spPr>
          <a:xfrm flipV="1">
            <a:off x="1571625" y="4681538"/>
            <a:ext cx="1216025" cy="9366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Connecteur droit 159"/>
          <p:cNvCxnSpPr/>
          <p:nvPr/>
        </p:nvCxnSpPr>
        <p:spPr>
          <a:xfrm>
            <a:off x="3935413" y="4538663"/>
            <a:ext cx="4762" cy="115093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Connecteur droit 160"/>
          <p:cNvCxnSpPr/>
          <p:nvPr/>
        </p:nvCxnSpPr>
        <p:spPr>
          <a:xfrm flipH="1">
            <a:off x="3940175" y="5689600"/>
            <a:ext cx="1504950"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4251" name="ZoneTexte 162"/>
          <p:cNvSpPr txBox="1">
            <a:spLocks noChangeArrowheads="1"/>
          </p:cNvSpPr>
          <p:nvPr/>
        </p:nvSpPr>
        <p:spPr bwMode="auto">
          <a:xfrm>
            <a:off x="3927475" y="5751513"/>
            <a:ext cx="1476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600" b="1"/>
              <a:t>Size</a:t>
            </a:r>
          </a:p>
        </p:txBody>
      </p:sp>
      <p:cxnSp>
        <p:nvCxnSpPr>
          <p:cNvPr id="165" name="Connecteur droit 164"/>
          <p:cNvCxnSpPr/>
          <p:nvPr/>
        </p:nvCxnSpPr>
        <p:spPr>
          <a:xfrm>
            <a:off x="6375400" y="4538663"/>
            <a:ext cx="4763" cy="115093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Connecteur droit 165"/>
          <p:cNvCxnSpPr/>
          <p:nvPr/>
        </p:nvCxnSpPr>
        <p:spPr>
          <a:xfrm flipH="1">
            <a:off x="6380163" y="5689600"/>
            <a:ext cx="1504950"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4254" name="ZoneTexte 167"/>
          <p:cNvSpPr txBox="1">
            <a:spLocks noChangeArrowheads="1"/>
          </p:cNvSpPr>
          <p:nvPr/>
        </p:nvSpPr>
        <p:spPr bwMode="auto">
          <a:xfrm>
            <a:off x="6367463" y="5751513"/>
            <a:ext cx="1476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600" b="1"/>
              <a:t>Connectivity</a:t>
            </a:r>
          </a:p>
        </p:txBody>
      </p:sp>
      <p:cxnSp>
        <p:nvCxnSpPr>
          <p:cNvPr id="169" name="Connecteur droit 168"/>
          <p:cNvCxnSpPr/>
          <p:nvPr/>
        </p:nvCxnSpPr>
        <p:spPr>
          <a:xfrm flipV="1">
            <a:off x="6542088" y="4681538"/>
            <a:ext cx="1169987" cy="812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Connecteur droit avec flèche 169"/>
          <p:cNvCxnSpPr/>
          <p:nvPr/>
        </p:nvCxnSpPr>
        <p:spPr>
          <a:xfrm>
            <a:off x="5008563" y="4057650"/>
            <a:ext cx="2889250" cy="4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flipV="1">
            <a:off x="4108450" y="4659313"/>
            <a:ext cx="1260475" cy="83502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flipV="1">
            <a:off x="1646238" y="5113338"/>
            <a:ext cx="1295400" cy="3651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V="1">
            <a:off x="4114800" y="4937125"/>
            <a:ext cx="1255713" cy="317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V="1">
            <a:off x="6596063" y="4937125"/>
            <a:ext cx="1116012" cy="3603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4262" name="Text Box 33"/>
          <p:cNvSpPr txBox="1">
            <a:spLocks noChangeArrowheads="1"/>
          </p:cNvSpPr>
          <p:nvPr/>
        </p:nvSpPr>
        <p:spPr bwMode="auto">
          <a:xfrm>
            <a:off x="4513263" y="1068388"/>
            <a:ext cx="4111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2000" b="1" dirty="0" smtClean="0">
                <a:solidFill>
                  <a:schemeClr val="tx2"/>
                </a:solidFill>
              </a:rPr>
              <a:t>H2: </a:t>
            </a:r>
            <a:r>
              <a:rPr lang="fr-FR" altLang="en-US" sz="2000" b="1" dirty="0" err="1" smtClean="0">
                <a:solidFill>
                  <a:schemeClr val="tx2"/>
                </a:solidFill>
              </a:rPr>
              <a:t>Demographically</a:t>
            </a:r>
            <a:r>
              <a:rPr lang="fr-FR" altLang="en-US" sz="2000" b="1" dirty="0" smtClean="0">
                <a:solidFill>
                  <a:schemeClr val="tx2"/>
                </a:solidFill>
              </a:rPr>
              <a:t> </a:t>
            </a:r>
            <a:r>
              <a:rPr lang="fr-FR" altLang="en-US" sz="2000" b="1" dirty="0">
                <a:solidFill>
                  <a:schemeClr val="tx2"/>
                </a:solidFill>
              </a:rPr>
              <a:t>stable model</a:t>
            </a:r>
          </a:p>
        </p:txBody>
      </p:sp>
      <p:cxnSp>
        <p:nvCxnSpPr>
          <p:cNvPr id="88" name="Connecteur droit avec flèche 87"/>
          <p:cNvCxnSpPr/>
          <p:nvPr/>
        </p:nvCxnSpPr>
        <p:spPr>
          <a:xfrm flipH="1" flipV="1">
            <a:off x="5016500" y="1901825"/>
            <a:ext cx="0" cy="2160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264" name="Oval 19"/>
          <p:cNvSpPr>
            <a:spLocks noChangeAspect="1" noChangeArrowheads="1"/>
          </p:cNvSpPr>
          <p:nvPr/>
        </p:nvSpPr>
        <p:spPr bwMode="auto">
          <a:xfrm>
            <a:off x="6175375" y="3416300"/>
            <a:ext cx="406400" cy="404813"/>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65" name="Oval 19"/>
          <p:cNvSpPr>
            <a:spLocks noChangeAspect="1" noChangeArrowheads="1"/>
          </p:cNvSpPr>
          <p:nvPr/>
        </p:nvSpPr>
        <p:spPr bwMode="auto">
          <a:xfrm>
            <a:off x="7040563" y="3302000"/>
            <a:ext cx="609600" cy="60642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cxnSp>
        <p:nvCxnSpPr>
          <p:cNvPr id="97" name="Connecteur droit avec flèche 96"/>
          <p:cNvCxnSpPr/>
          <p:nvPr/>
        </p:nvCxnSpPr>
        <p:spPr>
          <a:xfrm flipH="1">
            <a:off x="6577013" y="3373438"/>
            <a:ext cx="158750" cy="18415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Connecteur droit avec flèche 98"/>
          <p:cNvCxnSpPr/>
          <p:nvPr/>
        </p:nvCxnSpPr>
        <p:spPr>
          <a:xfrm flipH="1">
            <a:off x="7642225" y="3373438"/>
            <a:ext cx="158750" cy="18415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268" name="Oval 19"/>
          <p:cNvSpPr>
            <a:spLocks noChangeAspect="1" noChangeArrowheads="1"/>
          </p:cNvSpPr>
          <p:nvPr/>
        </p:nvSpPr>
        <p:spPr bwMode="auto">
          <a:xfrm>
            <a:off x="5456238" y="2762250"/>
            <a:ext cx="271462"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69" name="Oval 19"/>
          <p:cNvSpPr>
            <a:spLocks noChangeAspect="1" noChangeArrowheads="1"/>
          </p:cNvSpPr>
          <p:nvPr/>
        </p:nvSpPr>
        <p:spPr bwMode="auto">
          <a:xfrm>
            <a:off x="6194425" y="2681288"/>
            <a:ext cx="406400" cy="404812"/>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70" name="Oval 19"/>
          <p:cNvSpPr>
            <a:spLocks noChangeAspect="1" noChangeArrowheads="1"/>
          </p:cNvSpPr>
          <p:nvPr/>
        </p:nvSpPr>
        <p:spPr bwMode="auto">
          <a:xfrm>
            <a:off x="7058025" y="2565400"/>
            <a:ext cx="609600" cy="608013"/>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cxnSp>
        <p:nvCxnSpPr>
          <p:cNvPr id="110" name="Connecteur droit avec flèche 109"/>
          <p:cNvCxnSpPr/>
          <p:nvPr/>
        </p:nvCxnSpPr>
        <p:spPr>
          <a:xfrm flipH="1">
            <a:off x="5672138" y="2614613"/>
            <a:ext cx="158750" cy="1825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p:cNvCxnSpPr/>
          <p:nvPr/>
        </p:nvCxnSpPr>
        <p:spPr>
          <a:xfrm flipH="1">
            <a:off x="6592888" y="2614613"/>
            <a:ext cx="158750" cy="1825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p:cNvCxnSpPr/>
          <p:nvPr/>
        </p:nvCxnSpPr>
        <p:spPr>
          <a:xfrm flipH="1">
            <a:off x="7658100" y="2614613"/>
            <a:ext cx="158750" cy="1825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274" name="Oval 19"/>
          <p:cNvSpPr>
            <a:spLocks noChangeAspect="1" noChangeArrowheads="1"/>
          </p:cNvSpPr>
          <p:nvPr/>
        </p:nvSpPr>
        <p:spPr bwMode="auto">
          <a:xfrm>
            <a:off x="5472113" y="1985963"/>
            <a:ext cx="269875" cy="2698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75" name="Oval 19"/>
          <p:cNvSpPr>
            <a:spLocks noChangeAspect="1" noChangeArrowheads="1"/>
          </p:cNvSpPr>
          <p:nvPr/>
        </p:nvSpPr>
        <p:spPr bwMode="auto">
          <a:xfrm>
            <a:off x="6210300" y="1905000"/>
            <a:ext cx="406400" cy="404813"/>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sp>
        <p:nvSpPr>
          <p:cNvPr id="94276" name="Oval 19"/>
          <p:cNvSpPr>
            <a:spLocks noChangeAspect="1" noChangeArrowheads="1"/>
          </p:cNvSpPr>
          <p:nvPr/>
        </p:nvSpPr>
        <p:spPr bwMode="auto">
          <a:xfrm>
            <a:off x="7073900" y="1789113"/>
            <a:ext cx="609600" cy="608012"/>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cxnSp>
        <p:nvCxnSpPr>
          <p:cNvPr id="157" name="Connecteur droit avec flèche 156"/>
          <p:cNvCxnSpPr/>
          <p:nvPr/>
        </p:nvCxnSpPr>
        <p:spPr>
          <a:xfrm flipH="1">
            <a:off x="5713413" y="1763713"/>
            <a:ext cx="265112" cy="280987"/>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p:cNvCxnSpPr/>
          <p:nvPr/>
        </p:nvCxnSpPr>
        <p:spPr>
          <a:xfrm flipH="1">
            <a:off x="6592888" y="1773238"/>
            <a:ext cx="263525" cy="280987"/>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Connecteur droit avec flèche 158"/>
          <p:cNvCxnSpPr/>
          <p:nvPr/>
        </p:nvCxnSpPr>
        <p:spPr>
          <a:xfrm flipH="1">
            <a:off x="7664450" y="1781175"/>
            <a:ext cx="265113" cy="280988"/>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280" name="ZoneTexte 163"/>
          <p:cNvSpPr txBox="1">
            <a:spLocks noChangeArrowheads="1"/>
          </p:cNvSpPr>
          <p:nvPr/>
        </p:nvSpPr>
        <p:spPr bwMode="auto">
          <a:xfrm>
            <a:off x="4230688" y="1582738"/>
            <a:ext cx="1554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fr-FR" altLang="en-US" sz="1800" i="1"/>
              <a:t>Connectivity</a:t>
            </a:r>
          </a:p>
        </p:txBody>
      </p:sp>
      <p:sp>
        <p:nvSpPr>
          <p:cNvPr id="94281" name="ZoneTexte 171"/>
          <p:cNvSpPr txBox="1">
            <a:spLocks noChangeArrowheads="1"/>
          </p:cNvSpPr>
          <p:nvPr/>
        </p:nvSpPr>
        <p:spPr bwMode="auto">
          <a:xfrm>
            <a:off x="7993063" y="3846513"/>
            <a:ext cx="900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fr-FR" altLang="en-US" sz="1800" i="1"/>
              <a:t>Size</a:t>
            </a:r>
          </a:p>
        </p:txBody>
      </p:sp>
      <p:sp>
        <p:nvSpPr>
          <p:cNvPr id="94282" name="ZoneTexte 75"/>
          <p:cNvSpPr txBox="1">
            <a:spLocks noChangeArrowheads="1"/>
          </p:cNvSpPr>
          <p:nvPr/>
        </p:nvSpPr>
        <p:spPr bwMode="auto">
          <a:xfrm>
            <a:off x="2876550" y="4549775"/>
            <a:ext cx="1047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r>
              <a:rPr lang="fr-FR" altLang="en-US" sz="1200" b="1"/>
              <a:t>Genetic diversity</a:t>
            </a:r>
          </a:p>
        </p:txBody>
      </p:sp>
      <p:sp>
        <p:nvSpPr>
          <p:cNvPr id="94283" name="ZoneTexte 76"/>
          <p:cNvSpPr txBox="1">
            <a:spLocks noChangeArrowheads="1"/>
          </p:cNvSpPr>
          <p:nvPr/>
        </p:nvSpPr>
        <p:spPr bwMode="auto">
          <a:xfrm>
            <a:off x="5324475" y="4551363"/>
            <a:ext cx="1047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r>
              <a:rPr lang="fr-FR" altLang="en-US" sz="1200" b="1"/>
              <a:t>Genetic diversity</a:t>
            </a:r>
          </a:p>
        </p:txBody>
      </p:sp>
      <p:sp>
        <p:nvSpPr>
          <p:cNvPr id="94284" name="Text Box 33"/>
          <p:cNvSpPr txBox="1">
            <a:spLocks noChangeArrowheads="1"/>
          </p:cNvSpPr>
          <p:nvPr/>
        </p:nvSpPr>
        <p:spPr bwMode="auto">
          <a:xfrm>
            <a:off x="7696200" y="4975225"/>
            <a:ext cx="1358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200" b="1">
                <a:solidFill>
                  <a:srgbClr val="FF0000"/>
                </a:solidFill>
              </a:rPr>
              <a:t>Metapopulation</a:t>
            </a:r>
            <a:endParaRPr lang="fr-FR" altLang="en-US" sz="1200" b="1">
              <a:solidFill>
                <a:schemeClr val="tx2"/>
              </a:solidFill>
            </a:endParaRPr>
          </a:p>
        </p:txBody>
      </p:sp>
      <p:sp>
        <p:nvSpPr>
          <p:cNvPr id="94285" name="Text Box 33"/>
          <p:cNvSpPr txBox="1">
            <a:spLocks noChangeArrowheads="1"/>
          </p:cNvSpPr>
          <p:nvPr/>
        </p:nvSpPr>
        <p:spPr bwMode="auto">
          <a:xfrm>
            <a:off x="7683500" y="4437063"/>
            <a:ext cx="1568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en-US" sz="1200" b="1">
                <a:solidFill>
                  <a:schemeClr val="tx2"/>
                </a:solidFill>
              </a:rPr>
              <a:t>Demographically stable model</a:t>
            </a:r>
          </a:p>
        </p:txBody>
      </p:sp>
      <p:sp>
        <p:nvSpPr>
          <p:cNvPr id="78"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79" name="Picture 7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 name="Rectangle 79"/>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Dynamics of </a:t>
            </a:r>
            <a:r>
              <a:rPr lang="en-US" i="1" dirty="0" smtClean="0">
                <a:latin typeface="Arial Black" pitchFamily="34" charset="0"/>
              </a:rPr>
              <a:t>D. Depressissimum</a:t>
            </a:r>
            <a:r>
              <a:rPr lang="en-US" dirty="0" smtClean="0">
                <a:latin typeface="Arial Black" pitchFamily="34" charset="0"/>
              </a:rPr>
              <a:t>, a metapopulation? </a:t>
            </a:r>
          </a:p>
        </p:txBody>
      </p:sp>
    </p:spTree>
    <p:extLst>
      <p:ext uri="{BB962C8B-B14F-4D97-AF65-F5344CB8AC3E}">
        <p14:creationId xmlns:p14="http://schemas.microsoft.com/office/powerpoint/2010/main" val="14593789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79" name="Picture 7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 name="Rectangle 79"/>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Dynamics of </a:t>
            </a:r>
            <a:r>
              <a:rPr lang="en-US" i="1" dirty="0" smtClean="0">
                <a:latin typeface="Arial Black" pitchFamily="34" charset="0"/>
              </a:rPr>
              <a:t>D. Depressissimum</a:t>
            </a:r>
            <a:r>
              <a:rPr lang="en-US" dirty="0" smtClean="0">
                <a:latin typeface="Arial Black" pitchFamily="34" charset="0"/>
              </a:rPr>
              <a:t>, a metapopulation? </a:t>
            </a:r>
          </a:p>
        </p:txBody>
      </p:sp>
      <p:pic>
        <p:nvPicPr>
          <p:cNvPr id="2" name="Picture 1"/>
          <p:cNvPicPr>
            <a:picLocks noChangeAspect="1"/>
          </p:cNvPicPr>
          <p:nvPr/>
        </p:nvPicPr>
        <p:blipFill>
          <a:blip r:embed="rId4"/>
          <a:stretch>
            <a:fillRect/>
          </a:stretch>
        </p:blipFill>
        <p:spPr>
          <a:xfrm>
            <a:off x="2141220" y="1101181"/>
            <a:ext cx="5410200" cy="3657600"/>
          </a:xfrm>
          <a:prstGeom prst="rect">
            <a:avLst/>
          </a:prstGeom>
        </p:spPr>
      </p:pic>
      <p:sp>
        <p:nvSpPr>
          <p:cNvPr id="3" name="TextBox 2"/>
          <p:cNvSpPr txBox="1"/>
          <p:nvPr/>
        </p:nvSpPr>
        <p:spPr>
          <a:xfrm>
            <a:off x="1868424" y="5030522"/>
            <a:ext cx="5417820" cy="1754326"/>
          </a:xfrm>
          <a:prstGeom prst="rect">
            <a:avLst/>
          </a:prstGeom>
          <a:noFill/>
        </p:spPr>
        <p:txBody>
          <a:bodyPr wrap="square" rtlCol="0">
            <a:spAutoFit/>
          </a:bodyPr>
          <a:lstStyle/>
          <a:p>
            <a:r>
              <a:rPr lang="en-US" b="1" dirty="0" smtClean="0"/>
              <a:t>42 populations sampled in space and time</a:t>
            </a:r>
          </a:p>
          <a:p>
            <a:pPr marL="285750" indent="-285750">
              <a:buFontTx/>
              <a:buChar char="-"/>
            </a:pPr>
            <a:r>
              <a:rPr lang="en-US" dirty="0" smtClean="0"/>
              <a:t>25 sites</a:t>
            </a:r>
          </a:p>
          <a:p>
            <a:pPr marL="285750" indent="-285750">
              <a:buFontTx/>
              <a:buChar char="-"/>
            </a:pPr>
            <a:r>
              <a:rPr lang="en-US" dirty="0" smtClean="0"/>
              <a:t>4 spatial clusters of 3 neighboring populations</a:t>
            </a:r>
          </a:p>
          <a:p>
            <a:pPr marL="285750" indent="-285750">
              <a:buFontTx/>
              <a:buChar char="-"/>
            </a:pPr>
            <a:r>
              <a:rPr lang="en-US" dirty="0" smtClean="0"/>
              <a:t>temporal sampling of 12 sites (2 to 4 years)</a:t>
            </a:r>
            <a:endParaRPr lang="en-US" dirty="0"/>
          </a:p>
          <a:p>
            <a:pPr marL="742950" lvl="1" indent="-285750">
              <a:buFont typeface="Wingdings" charset="2"/>
              <a:buChar char="Ø"/>
            </a:pPr>
            <a:r>
              <a:rPr lang="en-US" dirty="0" smtClean="0"/>
              <a:t>Non Apparent </a:t>
            </a:r>
            <a:r>
              <a:rPr lang="en-US" dirty="0"/>
              <a:t>Population </a:t>
            </a:r>
            <a:r>
              <a:rPr lang="en-US" dirty="0" smtClean="0"/>
              <a:t>Extinction (7 sites)</a:t>
            </a:r>
          </a:p>
          <a:p>
            <a:pPr marL="742950" lvl="1" indent="-285750">
              <a:buFont typeface="Wingdings" charset="2"/>
              <a:buChar char="Ø"/>
            </a:pPr>
            <a:r>
              <a:rPr lang="en-US" dirty="0" smtClean="0"/>
              <a:t>Apparent Population Extinction (5 sites)</a:t>
            </a:r>
            <a:endParaRPr lang="en-US" dirty="0"/>
          </a:p>
        </p:txBody>
      </p:sp>
      <p:sp>
        <p:nvSpPr>
          <p:cNvPr id="5" name="TextBox 4"/>
          <p:cNvSpPr txBox="1"/>
          <p:nvPr/>
        </p:nvSpPr>
        <p:spPr>
          <a:xfrm>
            <a:off x="6070092" y="1408797"/>
            <a:ext cx="2962656" cy="646331"/>
          </a:xfrm>
          <a:prstGeom prst="rect">
            <a:avLst/>
          </a:prstGeom>
          <a:noFill/>
        </p:spPr>
        <p:txBody>
          <a:bodyPr wrap="square" rtlCol="0">
            <a:spAutoFit/>
          </a:bodyPr>
          <a:lstStyle/>
          <a:p>
            <a:pPr algn="ctr"/>
            <a:r>
              <a:rPr lang="en-US" smtClean="0"/>
              <a:t>1270 individuals</a:t>
            </a:r>
          </a:p>
          <a:p>
            <a:pPr algn="ctr"/>
            <a:r>
              <a:rPr lang="en-US" dirty="0" smtClean="0"/>
              <a:t>10 microsatellite markers</a:t>
            </a:r>
            <a:endParaRPr lang="en-US" dirty="0"/>
          </a:p>
        </p:txBody>
      </p:sp>
    </p:spTree>
    <p:extLst>
      <p:ext uri="{BB962C8B-B14F-4D97-AF65-F5344CB8AC3E}">
        <p14:creationId xmlns:p14="http://schemas.microsoft.com/office/powerpoint/2010/main" val="6422702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à coins arrondis 17"/>
          <p:cNvSpPr/>
          <p:nvPr/>
        </p:nvSpPr>
        <p:spPr bwMode="auto">
          <a:xfrm>
            <a:off x="1550988" y="1555209"/>
            <a:ext cx="2978150"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20" name="Rectangle à coins arrondis 19"/>
          <p:cNvSpPr/>
          <p:nvPr/>
        </p:nvSpPr>
        <p:spPr bwMode="auto">
          <a:xfrm>
            <a:off x="4615921" y="1559447"/>
            <a:ext cx="2978150"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85009" name="ZoneTexte 1"/>
          <p:cNvSpPr txBox="1">
            <a:spLocks noChangeArrowheads="1"/>
          </p:cNvSpPr>
          <p:nvPr/>
        </p:nvSpPr>
        <p:spPr bwMode="auto">
          <a:xfrm>
            <a:off x="1550988" y="1646754"/>
            <a:ext cx="29781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Size</a:t>
            </a:r>
          </a:p>
          <a:p>
            <a:pPr algn="ctr" eaLnBrk="1" hangingPunct="1">
              <a:spcBef>
                <a:spcPct val="0"/>
              </a:spcBef>
              <a:buFontTx/>
              <a:buNone/>
            </a:pPr>
            <a:r>
              <a:rPr lang="en-US" altLang="en-US" sz="1600" dirty="0" smtClean="0"/>
              <a:t>Mean pond diameter over years</a:t>
            </a:r>
            <a:endParaRPr lang="en-US" altLang="en-US" sz="1600" dirty="0"/>
          </a:p>
        </p:txBody>
      </p:sp>
      <p:sp>
        <p:nvSpPr>
          <p:cNvPr id="85010" name="ZoneTexte 20"/>
          <p:cNvSpPr txBox="1">
            <a:spLocks noChangeArrowheads="1"/>
          </p:cNvSpPr>
          <p:nvPr/>
        </p:nvSpPr>
        <p:spPr bwMode="auto">
          <a:xfrm>
            <a:off x="4615921" y="1646754"/>
            <a:ext cx="29781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Vegetation cover</a:t>
            </a:r>
          </a:p>
          <a:p>
            <a:pPr algn="ctr" eaLnBrk="1" hangingPunct="1">
              <a:spcBef>
                <a:spcPct val="0"/>
              </a:spcBef>
              <a:buFontTx/>
              <a:buNone/>
            </a:pPr>
            <a:r>
              <a:rPr lang="en-US" altLang="en-US" sz="1600" dirty="0" smtClean="0"/>
              <a:t>Mean vegetation cover over years</a:t>
            </a:r>
            <a:endParaRPr lang="en-US" altLang="en-US" sz="1600" dirty="0"/>
          </a:p>
        </p:txBody>
      </p:sp>
      <p:sp>
        <p:nvSpPr>
          <p:cNvPr id="22" name="Rectangle à coins arrondis 21"/>
          <p:cNvSpPr/>
          <p:nvPr/>
        </p:nvSpPr>
        <p:spPr bwMode="auto">
          <a:xfrm>
            <a:off x="55033" y="2737909"/>
            <a:ext cx="2979738"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85012" name="ZoneTexte 22"/>
          <p:cNvSpPr txBox="1">
            <a:spLocks noChangeArrowheads="1"/>
          </p:cNvSpPr>
          <p:nvPr/>
        </p:nvSpPr>
        <p:spPr bwMode="auto">
          <a:xfrm>
            <a:off x="55033" y="2743199"/>
            <a:ext cx="297973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Connectivity</a:t>
            </a:r>
          </a:p>
          <a:p>
            <a:pPr algn="ctr" eaLnBrk="1" hangingPunct="1">
              <a:spcBef>
                <a:spcPct val="0"/>
              </a:spcBef>
              <a:buFontTx/>
              <a:buNone/>
            </a:pPr>
            <a:r>
              <a:rPr lang="en-US" altLang="en-US" sz="1600" dirty="0"/>
              <a:t>Connectivity to </a:t>
            </a:r>
            <a:r>
              <a:rPr lang="en-US" altLang="en-US" sz="1600" dirty="0" smtClean="0"/>
              <a:t>neighboring sites via the hydrographic network</a:t>
            </a:r>
            <a:endParaRPr lang="en-US" altLang="en-US" sz="1600" dirty="0"/>
          </a:p>
        </p:txBody>
      </p:sp>
      <p:sp>
        <p:nvSpPr>
          <p:cNvPr id="24" name="Rectangle à coins arrondis 23"/>
          <p:cNvSpPr/>
          <p:nvPr/>
        </p:nvSpPr>
        <p:spPr bwMode="auto">
          <a:xfrm>
            <a:off x="6124047" y="2728658"/>
            <a:ext cx="2979737"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85014" name="ZoneTexte 24"/>
          <p:cNvSpPr txBox="1">
            <a:spLocks noChangeArrowheads="1"/>
          </p:cNvSpPr>
          <p:nvPr/>
        </p:nvSpPr>
        <p:spPr bwMode="auto">
          <a:xfrm>
            <a:off x="6124047" y="2733949"/>
            <a:ext cx="2979737"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Stability</a:t>
            </a:r>
          </a:p>
          <a:p>
            <a:pPr algn="ctr" eaLnBrk="1" hangingPunct="1">
              <a:spcBef>
                <a:spcPct val="0"/>
              </a:spcBef>
              <a:buFontTx/>
              <a:buNone/>
            </a:pPr>
            <a:r>
              <a:rPr lang="en-US" altLang="en-US" sz="1600" dirty="0" smtClean="0"/>
              <a:t>Synthetic index: water stability, size and vegetation variance, etc. (PCA)</a:t>
            </a:r>
            <a:endParaRPr lang="en-US" altLang="en-US" sz="1600" dirty="0"/>
          </a:p>
        </p:txBody>
      </p:sp>
      <p:sp>
        <p:nvSpPr>
          <p:cNvPr id="27"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smtClean="0">
              <a:solidFill>
                <a:srgbClr val="000000"/>
              </a:solidFill>
              <a:latin typeface="Arial Black" pitchFamily="34" charset="0"/>
            </a:endParaRPr>
          </a:p>
        </p:txBody>
      </p:sp>
      <p:pic>
        <p:nvPicPr>
          <p:cNvPr id="28" name="Picture 2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 name="Text Box 43"/>
          <p:cNvSpPr txBox="1">
            <a:spLocks noChangeArrowheads="1"/>
          </p:cNvSpPr>
          <p:nvPr/>
        </p:nvSpPr>
        <p:spPr bwMode="auto">
          <a:xfrm>
            <a:off x="0" y="930588"/>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en-US" altLang="en-US" sz="2800" b="1" dirty="0" smtClean="0">
                <a:latin typeface="Calibri" pitchFamily="34" charset="0"/>
              </a:rPr>
              <a:t>1 – environmental characteristics</a:t>
            </a:r>
          </a:p>
        </p:txBody>
      </p:sp>
      <p:sp>
        <p:nvSpPr>
          <p:cNvPr id="21" name="Rectangle à coins arrondis 19"/>
          <p:cNvSpPr/>
          <p:nvPr/>
        </p:nvSpPr>
        <p:spPr bwMode="auto">
          <a:xfrm>
            <a:off x="3090334" y="2728658"/>
            <a:ext cx="2978150" cy="109728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23" name="ZoneTexte 20"/>
          <p:cNvSpPr txBox="1">
            <a:spLocks noChangeArrowheads="1"/>
          </p:cNvSpPr>
          <p:nvPr/>
        </p:nvSpPr>
        <p:spPr bwMode="auto">
          <a:xfrm>
            <a:off x="3090334" y="2815969"/>
            <a:ext cx="297815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smtClean="0">
                <a:solidFill>
                  <a:srgbClr val="333399"/>
                </a:solidFill>
              </a:rPr>
              <a:t>Density of habitats</a:t>
            </a:r>
          </a:p>
          <a:p>
            <a:pPr algn="ctr" eaLnBrk="1" hangingPunct="1">
              <a:spcBef>
                <a:spcPct val="0"/>
              </a:spcBef>
              <a:buFontTx/>
              <a:buNone/>
            </a:pPr>
            <a:r>
              <a:rPr lang="en-US" altLang="en-US" sz="1600" dirty="0"/>
              <a:t>Number of water bodies within a radius of 2 km </a:t>
            </a:r>
          </a:p>
        </p:txBody>
      </p:sp>
      <p:sp>
        <p:nvSpPr>
          <p:cNvPr id="16" name="Text Box 43"/>
          <p:cNvSpPr txBox="1">
            <a:spLocks noChangeArrowheads="1"/>
          </p:cNvSpPr>
          <p:nvPr/>
        </p:nvSpPr>
        <p:spPr bwMode="auto">
          <a:xfrm>
            <a:off x="213784" y="4190255"/>
            <a:ext cx="89302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en-US" altLang="en-US" sz="2800" b="1" dirty="0" smtClean="0">
                <a:latin typeface="Calibri" pitchFamily="34" charset="0"/>
              </a:rPr>
              <a:t>2 – Demographic characteristics</a:t>
            </a:r>
          </a:p>
        </p:txBody>
      </p:sp>
      <p:sp>
        <p:nvSpPr>
          <p:cNvPr id="31" name="Rectangle à coins arrondis 17"/>
          <p:cNvSpPr/>
          <p:nvPr/>
        </p:nvSpPr>
        <p:spPr bwMode="auto">
          <a:xfrm>
            <a:off x="1560778" y="4821833"/>
            <a:ext cx="2978150" cy="1425170"/>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32" name="Rectangle à coins arrondis 19"/>
          <p:cNvSpPr/>
          <p:nvPr/>
        </p:nvSpPr>
        <p:spPr bwMode="auto">
          <a:xfrm>
            <a:off x="4625711" y="4826071"/>
            <a:ext cx="2978150" cy="1420932"/>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a:lstStyle/>
          <a:p>
            <a:pPr algn="r">
              <a:defRPr/>
            </a:pPr>
            <a:endParaRPr lang="en-US" dirty="0">
              <a:latin typeface="Arial Black" pitchFamily="34" charset="0"/>
              <a:cs typeface="Arial" pitchFamily="34" charset="0"/>
            </a:endParaRPr>
          </a:p>
        </p:txBody>
      </p:sp>
      <p:sp>
        <p:nvSpPr>
          <p:cNvPr id="33" name="ZoneTexte 1"/>
          <p:cNvSpPr txBox="1">
            <a:spLocks noChangeArrowheads="1"/>
          </p:cNvSpPr>
          <p:nvPr/>
        </p:nvSpPr>
        <p:spPr bwMode="auto">
          <a:xfrm>
            <a:off x="1560778" y="4934253"/>
            <a:ext cx="29781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None/>
            </a:pPr>
            <a:r>
              <a:rPr lang="en-US" altLang="en-US" sz="2000" b="1" dirty="0">
                <a:solidFill>
                  <a:srgbClr val="333399"/>
                </a:solidFill>
              </a:rPr>
              <a:t>Apparent population age </a:t>
            </a:r>
            <a:r>
              <a:rPr lang="en-US" altLang="en-US" sz="2000" b="1" dirty="0" smtClean="0">
                <a:solidFill>
                  <a:srgbClr val="333399"/>
                </a:solidFill>
              </a:rPr>
              <a:t>(APA)</a:t>
            </a:r>
          </a:p>
          <a:p>
            <a:pPr algn="ctr" eaLnBrk="1" hangingPunct="1">
              <a:spcBef>
                <a:spcPct val="0"/>
              </a:spcBef>
              <a:buFontTx/>
              <a:buNone/>
            </a:pPr>
            <a:r>
              <a:rPr lang="en-US" altLang="en-US" sz="1600" dirty="0"/>
              <a:t>years since the most recent potential founder effect </a:t>
            </a:r>
          </a:p>
        </p:txBody>
      </p:sp>
      <p:sp>
        <p:nvSpPr>
          <p:cNvPr id="34" name="ZoneTexte 20"/>
          <p:cNvSpPr txBox="1">
            <a:spLocks noChangeArrowheads="1"/>
          </p:cNvSpPr>
          <p:nvPr/>
        </p:nvSpPr>
        <p:spPr bwMode="auto">
          <a:xfrm>
            <a:off x="4625711" y="4821833"/>
            <a:ext cx="297815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dirty="0">
                <a:solidFill>
                  <a:srgbClr val="333399"/>
                </a:solidFill>
              </a:rPr>
              <a:t>Long-term population </a:t>
            </a:r>
            <a:r>
              <a:rPr lang="en-US" altLang="en-US" sz="2000" b="1" dirty="0" smtClean="0">
                <a:solidFill>
                  <a:srgbClr val="333399"/>
                </a:solidFill>
              </a:rPr>
              <a:t>size (N</a:t>
            </a:r>
            <a:r>
              <a:rPr lang="en-US" altLang="en-US" sz="2000" b="1" baseline="-25000" dirty="0" smtClean="0">
                <a:solidFill>
                  <a:srgbClr val="333399"/>
                </a:solidFill>
              </a:rPr>
              <a:t>LT</a:t>
            </a:r>
            <a:r>
              <a:rPr lang="en-US" altLang="en-US" sz="2000" b="1" dirty="0" smtClean="0">
                <a:solidFill>
                  <a:srgbClr val="333399"/>
                </a:solidFill>
              </a:rPr>
              <a:t>)</a:t>
            </a:r>
            <a:r>
              <a:rPr lang="en-US" altLang="en-US" sz="2000" b="1" dirty="0">
                <a:solidFill>
                  <a:srgbClr val="333399"/>
                </a:solidFill>
              </a:rPr>
              <a:t/>
            </a:r>
            <a:br>
              <a:rPr lang="en-US" altLang="en-US" sz="2000" b="1" dirty="0">
                <a:solidFill>
                  <a:srgbClr val="333399"/>
                </a:solidFill>
              </a:rPr>
            </a:br>
            <a:r>
              <a:rPr lang="en-US" altLang="en-US" sz="1600" dirty="0" smtClean="0"/>
              <a:t>Combination of observed density and site size averaged over years</a:t>
            </a:r>
          </a:p>
        </p:txBody>
      </p:sp>
      <p:sp>
        <p:nvSpPr>
          <p:cNvPr id="35" name="Rectangle 34"/>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Dynamics of </a:t>
            </a:r>
            <a:r>
              <a:rPr lang="en-US" i="1" dirty="0" smtClean="0">
                <a:latin typeface="Arial Black" pitchFamily="34" charset="0"/>
              </a:rPr>
              <a:t>D. Depressissimum</a:t>
            </a:r>
            <a:r>
              <a:rPr lang="en-US" dirty="0" smtClean="0">
                <a:latin typeface="Arial Black" pitchFamily="34" charset="0"/>
              </a:rPr>
              <a:t>, a metapopulation? </a:t>
            </a:r>
          </a:p>
        </p:txBody>
      </p:sp>
    </p:spTree>
    <p:extLst>
      <p:ext uri="{BB962C8B-B14F-4D97-AF65-F5344CB8AC3E}">
        <p14:creationId xmlns:p14="http://schemas.microsoft.com/office/powerpoint/2010/main" val="1127414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8" name="ZoneTexte 17"/>
          <p:cNvSpPr txBox="1">
            <a:spLocks noChangeArrowheads="1"/>
          </p:cNvSpPr>
          <p:nvPr/>
        </p:nvSpPr>
        <p:spPr bwMode="auto">
          <a:xfrm>
            <a:off x="755650" y="1198563"/>
            <a:ext cx="828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t>Which factors underline genetic diversity?</a:t>
            </a:r>
          </a:p>
          <a:p>
            <a:pPr algn="ctr" eaLnBrk="1" hangingPunct="1">
              <a:spcBef>
                <a:spcPct val="0"/>
              </a:spcBef>
              <a:buFontTx/>
              <a:buNone/>
            </a:pPr>
            <a:r>
              <a:rPr lang="en-US" altLang="en-US" sz="1800" dirty="0" smtClean="0"/>
              <a:t>Age / Size/ Connectivity / Stability</a:t>
            </a:r>
            <a:endParaRPr lang="en-US" altLang="en-US" sz="1800" dirty="0"/>
          </a:p>
        </p:txBody>
      </p:sp>
      <p:sp>
        <p:nvSpPr>
          <p:cNvPr id="8"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smtClean="0">
              <a:solidFill>
                <a:srgbClr val="000000"/>
              </a:solidFill>
              <a:latin typeface="Arial Black" pitchFamily="34" charset="0"/>
            </a:endParaRPr>
          </a:p>
        </p:txBody>
      </p:sp>
      <p:pic>
        <p:nvPicPr>
          <p:cNvPr id="11" name="Picture 10"/>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Rectangle 11"/>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spcBef>
                <a:spcPct val="0"/>
              </a:spcBef>
            </a:pPr>
            <a:r>
              <a:rPr lang="en-US" altLang="en-US" dirty="0" smtClean="0">
                <a:latin typeface="Arial Black" pitchFamily="34" charset="0"/>
              </a:rPr>
              <a:t>Factors underlying genetic diversity</a:t>
            </a:r>
            <a:endParaRPr lang="en-US" altLang="en-US" dirty="0">
              <a:latin typeface="Arial Black" pitchFamily="34" charset="0"/>
            </a:endParaRPr>
          </a:p>
        </p:txBody>
      </p:sp>
      <p:sp>
        <p:nvSpPr>
          <p:cNvPr id="6" name="Rectangle à coins arrondis 15"/>
          <p:cNvSpPr/>
          <p:nvPr/>
        </p:nvSpPr>
        <p:spPr>
          <a:xfrm>
            <a:off x="393700" y="5805488"/>
            <a:ext cx="8437563" cy="719137"/>
          </a:xfrm>
          <a:prstGeom prst="roundRect">
            <a:avLst/>
          </a:prstGeom>
          <a:solidFill>
            <a:srgbClr val="3333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b="1" dirty="0" smtClean="0"/>
              <a:t>Extinction is not as important as previously thought:</a:t>
            </a:r>
          </a:p>
          <a:p>
            <a:pPr algn="ctr" fontAlgn="auto">
              <a:spcBef>
                <a:spcPts val="0"/>
              </a:spcBef>
              <a:spcAft>
                <a:spcPts val="0"/>
              </a:spcAft>
              <a:defRPr/>
            </a:pPr>
            <a:r>
              <a:rPr lang="en-US" sz="2000" b="1" dirty="0" smtClean="0"/>
              <a:t>many apparent extinction are false</a:t>
            </a:r>
            <a:endParaRPr lang="en-US" sz="2000" b="1" dirty="0"/>
          </a:p>
        </p:txBody>
      </p:sp>
      <p:sp>
        <p:nvSpPr>
          <p:cNvPr id="7" name="ZoneTexte 14"/>
          <p:cNvSpPr txBox="1"/>
          <p:nvPr/>
        </p:nvSpPr>
        <p:spPr>
          <a:xfrm>
            <a:off x="503497" y="3644092"/>
            <a:ext cx="8150225" cy="708025"/>
          </a:xfrm>
          <a:prstGeom prst="rect">
            <a:avLst/>
          </a:prstGeom>
          <a:solidFill>
            <a:schemeClr val="bg1">
              <a:lumMod val="85000"/>
            </a:schemeClr>
          </a:solidFill>
        </p:spPr>
        <p:txBody>
          <a:bodyPr>
            <a:spAutoFit/>
          </a:bodyPr>
          <a:lstStyle/>
          <a:p>
            <a:pPr algn="ctr" fontAlgn="auto">
              <a:spcBef>
                <a:spcPts val="0"/>
              </a:spcBef>
              <a:spcAft>
                <a:spcPts val="0"/>
              </a:spcAft>
              <a:defRPr/>
            </a:pPr>
            <a:r>
              <a:rPr lang="en-US" sz="2000" dirty="0" smtClean="0">
                <a:latin typeface="+mn-lt"/>
                <a:cs typeface="+mn-cs"/>
              </a:rPr>
              <a:t>To which extent does habitat instability influence extinction-colonization cycles?</a:t>
            </a:r>
            <a:endParaRPr lang="en-US" sz="2000" dirty="0">
              <a:latin typeface="+mn-lt"/>
              <a:cs typeface="+mn-cs"/>
            </a:endParaRPr>
          </a:p>
        </p:txBody>
      </p:sp>
      <p:sp>
        <p:nvSpPr>
          <p:cNvPr id="9" name="ZoneTexte 15"/>
          <p:cNvSpPr txBox="1"/>
          <p:nvPr/>
        </p:nvSpPr>
        <p:spPr>
          <a:xfrm>
            <a:off x="503497" y="4444192"/>
            <a:ext cx="8150225" cy="400050"/>
          </a:xfrm>
          <a:prstGeom prst="rect">
            <a:avLst/>
          </a:prstGeom>
          <a:solidFill>
            <a:schemeClr val="bg1">
              <a:lumMod val="85000"/>
            </a:schemeClr>
          </a:solidFill>
        </p:spPr>
        <p:txBody>
          <a:bodyPr>
            <a:spAutoFit/>
          </a:bodyPr>
          <a:lstStyle/>
          <a:p>
            <a:pPr algn="ctr" fontAlgn="auto">
              <a:spcBef>
                <a:spcPts val="0"/>
              </a:spcBef>
              <a:spcAft>
                <a:spcPts val="0"/>
              </a:spcAft>
              <a:defRPr/>
            </a:pPr>
            <a:r>
              <a:rPr lang="en-US" sz="2000" dirty="0" smtClean="0">
                <a:latin typeface="+mn-lt"/>
                <a:cs typeface="+mn-cs"/>
              </a:rPr>
              <a:t>Can we predict species dynamics based on habitat dynamics?</a:t>
            </a:r>
            <a:endParaRPr lang="en-US" sz="2000" dirty="0">
              <a:latin typeface="+mn-lt"/>
              <a:cs typeface="+mn-cs"/>
            </a:endParaRPr>
          </a:p>
        </p:txBody>
      </p:sp>
    </p:spTree>
    <p:extLst>
      <p:ext uri="{BB962C8B-B14F-4D97-AF65-F5344CB8AC3E}">
        <p14:creationId xmlns:p14="http://schemas.microsoft.com/office/powerpoint/2010/main" val="1218144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09" y="114131"/>
            <a:ext cx="7375483" cy="830997"/>
          </a:xfrm>
          <a:prstGeom prst="rect">
            <a:avLst/>
          </a:prstGeom>
          <a:noFill/>
        </p:spPr>
        <p:txBody>
          <a:bodyPr wrap="square" rtlCol="0">
            <a:spAutoFit/>
          </a:bodyPr>
          <a:lstStyle/>
          <a:p>
            <a:r>
              <a:rPr lang="en-US" sz="2400" b="1" dirty="0" smtClean="0">
                <a:latin typeface="Arial" charset="0"/>
                <a:ea typeface="Arial" charset="0"/>
                <a:cs typeface="Arial" charset="0"/>
              </a:rPr>
              <a:t>Supplementary material to illustrate the temporal components of </a:t>
            </a:r>
            <a:r>
              <a:rPr lang="en-US" sz="2400" b="1" smtClean="0">
                <a:latin typeface="Arial" charset="0"/>
                <a:ea typeface="Arial" charset="0"/>
                <a:cs typeface="Arial" charset="0"/>
              </a:rPr>
              <a:t>the analysis</a:t>
            </a:r>
            <a:endParaRPr lang="en-US" sz="2400" b="1" dirty="0">
              <a:latin typeface="Arial" charset="0"/>
              <a:ea typeface="Arial" charset="0"/>
              <a:cs typeface="Arial" charset="0"/>
            </a:endParaRPr>
          </a:p>
        </p:txBody>
      </p:sp>
    </p:spTree>
    <p:extLst>
      <p:ext uri="{BB962C8B-B14F-4D97-AF65-F5344CB8AC3E}">
        <p14:creationId xmlns:p14="http://schemas.microsoft.com/office/powerpoint/2010/main" val="11939008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Oval 268"/>
          <p:cNvSpPr>
            <a:spLocks noChangeAspect="1" noChangeArrowheads="1"/>
          </p:cNvSpPr>
          <p:nvPr/>
        </p:nvSpPr>
        <p:spPr bwMode="auto">
          <a:xfrm>
            <a:off x="5614988" y="1922463"/>
            <a:ext cx="1687512" cy="1592262"/>
          </a:xfrm>
          <a:prstGeom prst="ellipse">
            <a:avLst/>
          </a:prstGeom>
          <a:solidFill>
            <a:schemeClr val="bg1">
              <a:alpha val="79999"/>
            </a:schemeClr>
          </a:solidFill>
          <a:ln w="19050">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dirty="0">
              <a:solidFill>
                <a:srgbClr val="000000"/>
              </a:solidFill>
              <a:latin typeface="Arial Black" pitchFamily="34" charset="0"/>
            </a:endParaRPr>
          </a:p>
        </p:txBody>
      </p:sp>
      <p:sp>
        <p:nvSpPr>
          <p:cNvPr id="12" name="Line 11"/>
          <p:cNvSpPr>
            <a:spLocks noChangeShapeType="1"/>
          </p:cNvSpPr>
          <p:nvPr/>
        </p:nvSpPr>
        <p:spPr bwMode="auto">
          <a:xfrm>
            <a:off x="393700" y="825500"/>
            <a:ext cx="7848600" cy="12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en-US" kern="0" dirty="0">
              <a:solidFill>
                <a:srgbClr val="000000"/>
              </a:solidFill>
              <a:latin typeface="Arial Black" pitchFamily="34" charset="0"/>
              <a:cs typeface="+mn-cs"/>
            </a:endParaRPr>
          </a:p>
        </p:txBody>
      </p:sp>
      <p:pic>
        <p:nvPicPr>
          <p:cNvPr id="97285" name="Picture 1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Oval 268"/>
          <p:cNvSpPr>
            <a:spLocks noChangeAspect="1" noChangeArrowheads="1"/>
          </p:cNvSpPr>
          <p:nvPr/>
        </p:nvSpPr>
        <p:spPr bwMode="auto">
          <a:xfrm>
            <a:off x="1619250" y="1916113"/>
            <a:ext cx="1685925" cy="1592262"/>
          </a:xfrm>
          <a:prstGeom prst="ellipse">
            <a:avLst/>
          </a:prstGeom>
          <a:solidFill>
            <a:schemeClr val="bg1">
              <a:alpha val="79999"/>
            </a:schemeClr>
          </a:solidFill>
          <a:ln w="19050">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dirty="0">
              <a:solidFill>
                <a:srgbClr val="000000"/>
              </a:solidFill>
              <a:latin typeface="Arial Black" pitchFamily="34" charset="0"/>
            </a:endParaRPr>
          </a:p>
        </p:txBody>
      </p:sp>
      <p:sp>
        <p:nvSpPr>
          <p:cNvPr id="97287" name="Line 276"/>
          <p:cNvSpPr>
            <a:spLocks noChangeShapeType="1"/>
          </p:cNvSpPr>
          <p:nvPr/>
        </p:nvSpPr>
        <p:spPr bwMode="auto">
          <a:xfrm>
            <a:off x="3536950" y="2693988"/>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97288" name="Line 287"/>
          <p:cNvSpPr>
            <a:spLocks noChangeShapeType="1"/>
          </p:cNvSpPr>
          <p:nvPr/>
        </p:nvSpPr>
        <p:spPr bwMode="auto">
          <a:xfrm>
            <a:off x="5010150" y="27019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97289" name="Text Box 289"/>
          <p:cNvSpPr txBox="1">
            <a:spLocks noChangeArrowheads="1"/>
          </p:cNvSpPr>
          <p:nvPr/>
        </p:nvSpPr>
        <p:spPr bwMode="auto">
          <a:xfrm>
            <a:off x="3960813" y="3141663"/>
            <a:ext cx="1150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50000"/>
              </a:spcBef>
              <a:buFontTx/>
              <a:buNone/>
            </a:pPr>
            <a:r>
              <a:rPr lang="en-US" altLang="en-US" sz="1600" b="1" dirty="0" smtClean="0">
                <a:solidFill>
                  <a:srgbClr val="000000"/>
                </a:solidFill>
              </a:rPr>
              <a:t>Apparent extinction</a:t>
            </a:r>
            <a:endParaRPr lang="en-US" altLang="en-US" sz="1600" b="1" dirty="0">
              <a:solidFill>
                <a:srgbClr val="000000"/>
              </a:solidFill>
            </a:endParaRPr>
          </a:p>
        </p:txBody>
      </p:sp>
      <p:sp>
        <p:nvSpPr>
          <p:cNvPr id="97290" name="ZoneTexte 1"/>
          <p:cNvSpPr txBox="1">
            <a:spLocks noChangeArrowheads="1"/>
          </p:cNvSpPr>
          <p:nvPr/>
        </p:nvSpPr>
        <p:spPr bwMode="auto">
          <a:xfrm>
            <a:off x="539750" y="1052513"/>
            <a:ext cx="828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t>Direct test</a:t>
            </a:r>
            <a:endParaRPr lang="en-US" altLang="en-US" sz="1800" dirty="0" smtClean="0"/>
          </a:p>
          <a:p>
            <a:pPr algn="ctr" eaLnBrk="1" hangingPunct="1">
              <a:spcBef>
                <a:spcPct val="0"/>
              </a:spcBef>
              <a:buFontTx/>
              <a:buNone/>
            </a:pPr>
            <a:r>
              <a:rPr lang="en-US" altLang="en-US" sz="1800" dirty="0" smtClean="0"/>
              <a:t>Comparing the genetic footprint of a pond before and after an apparent extinction</a:t>
            </a:r>
            <a:endParaRPr lang="en-US" altLang="en-US" sz="1800" dirty="0"/>
          </a:p>
        </p:txBody>
      </p:sp>
      <p:sp>
        <p:nvSpPr>
          <p:cNvPr id="97291" name="Oval 26"/>
          <p:cNvSpPr>
            <a:spLocks noChangeAspect="1" noChangeArrowheads="1"/>
          </p:cNvSpPr>
          <p:nvPr/>
        </p:nvSpPr>
        <p:spPr bwMode="auto">
          <a:xfrm>
            <a:off x="4168775" y="2360613"/>
            <a:ext cx="649288" cy="6477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endParaRPr lang="en-US" altLang="en-US" sz="1800" dirty="0"/>
          </a:p>
        </p:txBody>
      </p:sp>
      <p:sp>
        <p:nvSpPr>
          <p:cNvPr id="71" name="Étoile à 5 branches 70"/>
          <p:cNvSpPr>
            <a:spLocks noChangeAspect="1"/>
          </p:cNvSpPr>
          <p:nvPr/>
        </p:nvSpPr>
        <p:spPr>
          <a:xfrm>
            <a:off x="4164013" y="2360613"/>
            <a:ext cx="642937" cy="590550"/>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cxnSp>
        <p:nvCxnSpPr>
          <p:cNvPr id="9" name="Connecteur droit avec flèche 8"/>
          <p:cNvCxnSpPr/>
          <p:nvPr/>
        </p:nvCxnSpPr>
        <p:spPr>
          <a:xfrm flipV="1">
            <a:off x="6419850" y="3892550"/>
            <a:ext cx="0" cy="777875"/>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Forme libre 9"/>
          <p:cNvSpPr/>
          <p:nvPr/>
        </p:nvSpPr>
        <p:spPr>
          <a:xfrm>
            <a:off x="2614613" y="3725863"/>
            <a:ext cx="3795712" cy="1071562"/>
          </a:xfrm>
          <a:custGeom>
            <a:avLst/>
            <a:gdLst>
              <a:gd name="connsiteX0" fmla="*/ 0 w 3470787"/>
              <a:gd name="connsiteY0" fmla="*/ 19664 h 560467"/>
              <a:gd name="connsiteX1" fmla="*/ 1573161 w 3470787"/>
              <a:gd name="connsiteY1" fmla="*/ 560438 h 560467"/>
              <a:gd name="connsiteX2" fmla="*/ 3470787 w 3470787"/>
              <a:gd name="connsiteY2" fmla="*/ 0 h 560467"/>
            </a:gdLst>
            <a:ahLst/>
            <a:cxnLst>
              <a:cxn ang="0">
                <a:pos x="connsiteX0" y="connsiteY0"/>
              </a:cxn>
              <a:cxn ang="0">
                <a:pos x="connsiteX1" y="connsiteY1"/>
              </a:cxn>
              <a:cxn ang="0">
                <a:pos x="connsiteX2" y="connsiteY2"/>
              </a:cxn>
            </a:cxnLst>
            <a:rect l="l" t="t" r="r" b="b"/>
            <a:pathLst>
              <a:path w="3470787" h="560467">
                <a:moveTo>
                  <a:pt x="0" y="19664"/>
                </a:moveTo>
                <a:cubicBezTo>
                  <a:pt x="497348" y="291689"/>
                  <a:pt x="994697" y="563715"/>
                  <a:pt x="1573161" y="560438"/>
                </a:cubicBezTo>
                <a:cubicBezTo>
                  <a:pt x="2151625" y="557161"/>
                  <a:pt x="2811206" y="278580"/>
                  <a:pt x="3470787"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8" name="Ellipse 47"/>
          <p:cNvSpPr>
            <a:spLocks noChangeAspect="1"/>
          </p:cNvSpPr>
          <p:nvPr/>
        </p:nvSpPr>
        <p:spPr>
          <a:xfrm flipH="1" flipV="1">
            <a:off x="2587625" y="2174875"/>
            <a:ext cx="312738" cy="31273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296"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4138" y="2173288"/>
            <a:ext cx="28416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Ellipse 49"/>
          <p:cNvSpPr>
            <a:spLocks noChangeAspect="1"/>
          </p:cNvSpPr>
          <p:nvPr/>
        </p:nvSpPr>
        <p:spPr>
          <a:xfrm flipH="1" flipV="1">
            <a:off x="2840038" y="2701925"/>
            <a:ext cx="312737"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298"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6550" y="2701925"/>
            <a:ext cx="2841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Ellipse 55"/>
          <p:cNvSpPr>
            <a:spLocks noChangeAspect="1"/>
          </p:cNvSpPr>
          <p:nvPr/>
        </p:nvSpPr>
        <p:spPr>
          <a:xfrm flipH="1" flipV="1">
            <a:off x="2409825" y="3043238"/>
            <a:ext cx="312738" cy="31273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00"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6338" y="3041650"/>
            <a:ext cx="284162"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Ellipse 64"/>
          <p:cNvSpPr>
            <a:spLocks noChangeAspect="1"/>
          </p:cNvSpPr>
          <p:nvPr/>
        </p:nvSpPr>
        <p:spPr>
          <a:xfrm flipH="1" flipV="1">
            <a:off x="2301875" y="2522538"/>
            <a:ext cx="312738"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02"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38388" y="2522538"/>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Ellipse 67"/>
          <p:cNvSpPr>
            <a:spLocks noChangeAspect="1"/>
          </p:cNvSpPr>
          <p:nvPr/>
        </p:nvSpPr>
        <p:spPr>
          <a:xfrm flipH="1" flipV="1">
            <a:off x="1906588" y="2746375"/>
            <a:ext cx="312737"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04"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43100" y="2746375"/>
            <a:ext cx="2841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Ellipse 71"/>
          <p:cNvSpPr>
            <a:spLocks noChangeAspect="1"/>
          </p:cNvSpPr>
          <p:nvPr/>
        </p:nvSpPr>
        <p:spPr>
          <a:xfrm flipH="1" flipV="1">
            <a:off x="1911350" y="2179638"/>
            <a:ext cx="311150"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06"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46275" y="2179638"/>
            <a:ext cx="2841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07" name="Oval 268"/>
          <p:cNvSpPr>
            <a:spLocks noChangeAspect="1" noChangeArrowheads="1"/>
          </p:cNvSpPr>
          <p:nvPr/>
        </p:nvSpPr>
        <p:spPr bwMode="auto">
          <a:xfrm>
            <a:off x="5208588" y="4670425"/>
            <a:ext cx="2413000" cy="1789113"/>
          </a:xfrm>
          <a:prstGeom prst="ellipse">
            <a:avLst/>
          </a:prstGeom>
          <a:solidFill>
            <a:schemeClr val="bg1">
              <a:alpha val="79999"/>
            </a:schemeClr>
          </a:solidFill>
          <a:ln w="19050">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dirty="0">
              <a:solidFill>
                <a:srgbClr val="000000"/>
              </a:solidFill>
              <a:latin typeface="Arial Black" pitchFamily="34" charset="0"/>
            </a:endParaRPr>
          </a:p>
        </p:txBody>
      </p:sp>
      <p:sp>
        <p:nvSpPr>
          <p:cNvPr id="79" name="Ellipse 78"/>
          <p:cNvSpPr>
            <a:spLocks noChangeAspect="1"/>
          </p:cNvSpPr>
          <p:nvPr/>
        </p:nvSpPr>
        <p:spPr>
          <a:xfrm flipH="1" flipV="1">
            <a:off x="6124575" y="4941888"/>
            <a:ext cx="312738"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09"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54738" y="4941888"/>
            <a:ext cx="2857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Ellipse 80"/>
          <p:cNvSpPr>
            <a:spLocks noChangeAspect="1"/>
          </p:cNvSpPr>
          <p:nvPr/>
        </p:nvSpPr>
        <p:spPr>
          <a:xfrm flipH="1" flipV="1">
            <a:off x="6848475" y="5099050"/>
            <a:ext cx="312738"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11"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80225" y="5097463"/>
            <a:ext cx="2841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Ellipse 82"/>
          <p:cNvSpPr>
            <a:spLocks noChangeAspect="1"/>
          </p:cNvSpPr>
          <p:nvPr/>
        </p:nvSpPr>
        <p:spPr>
          <a:xfrm flipH="1" flipV="1">
            <a:off x="5897563" y="5508625"/>
            <a:ext cx="312737"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13"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29313" y="5508625"/>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Ellipse 84"/>
          <p:cNvSpPr>
            <a:spLocks noChangeAspect="1"/>
          </p:cNvSpPr>
          <p:nvPr/>
        </p:nvSpPr>
        <p:spPr>
          <a:xfrm flipH="1" flipV="1">
            <a:off x="6991350" y="5568950"/>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15"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21513" y="5568950"/>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Ellipse 86"/>
          <p:cNvSpPr>
            <a:spLocks noChangeAspect="1"/>
          </p:cNvSpPr>
          <p:nvPr/>
        </p:nvSpPr>
        <p:spPr>
          <a:xfrm flipH="1" flipV="1">
            <a:off x="6572250" y="5802313"/>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17"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02413" y="5802313"/>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Ellipse 88"/>
          <p:cNvSpPr>
            <a:spLocks noChangeAspect="1"/>
          </p:cNvSpPr>
          <p:nvPr/>
        </p:nvSpPr>
        <p:spPr>
          <a:xfrm flipH="1" flipV="1">
            <a:off x="5487988" y="5192713"/>
            <a:ext cx="312737"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19"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19738" y="5192713"/>
            <a:ext cx="28416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Ellipse 90"/>
          <p:cNvSpPr>
            <a:spLocks noChangeAspect="1"/>
          </p:cNvSpPr>
          <p:nvPr/>
        </p:nvSpPr>
        <p:spPr>
          <a:xfrm flipH="1" flipV="1">
            <a:off x="5929313" y="5922963"/>
            <a:ext cx="312737"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21"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61063" y="5922963"/>
            <a:ext cx="28416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Ellipse 92"/>
          <p:cNvSpPr>
            <a:spLocks noChangeAspect="1"/>
          </p:cNvSpPr>
          <p:nvPr/>
        </p:nvSpPr>
        <p:spPr>
          <a:xfrm flipH="1" flipV="1">
            <a:off x="6380163" y="5337175"/>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23"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10325" y="5337175"/>
            <a:ext cx="2841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Ellipse 94"/>
          <p:cNvSpPr>
            <a:spLocks noChangeAspect="1"/>
          </p:cNvSpPr>
          <p:nvPr/>
        </p:nvSpPr>
        <p:spPr>
          <a:xfrm flipH="1" flipV="1">
            <a:off x="5821363" y="2706688"/>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25"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51525" y="2706688"/>
            <a:ext cx="2841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Ellipse 96"/>
          <p:cNvSpPr>
            <a:spLocks noChangeAspect="1"/>
          </p:cNvSpPr>
          <p:nvPr/>
        </p:nvSpPr>
        <p:spPr>
          <a:xfrm flipH="1" flipV="1">
            <a:off x="6435725" y="2909888"/>
            <a:ext cx="312738"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27"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67475" y="2909888"/>
            <a:ext cx="2841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Ellipse 98"/>
          <p:cNvSpPr>
            <a:spLocks noChangeAspect="1"/>
          </p:cNvSpPr>
          <p:nvPr/>
        </p:nvSpPr>
        <p:spPr>
          <a:xfrm flipH="1" flipV="1">
            <a:off x="6854825" y="2719388"/>
            <a:ext cx="312738" cy="3127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29"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84988" y="2717800"/>
            <a:ext cx="2857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Ellipse 103"/>
          <p:cNvSpPr>
            <a:spLocks noChangeAspect="1"/>
          </p:cNvSpPr>
          <p:nvPr/>
        </p:nvSpPr>
        <p:spPr>
          <a:xfrm flipH="1" flipV="1">
            <a:off x="6053138" y="3067050"/>
            <a:ext cx="312737"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31"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84888" y="3067050"/>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Ellipse 61"/>
          <p:cNvSpPr>
            <a:spLocks noChangeAspect="1"/>
          </p:cNvSpPr>
          <p:nvPr/>
        </p:nvSpPr>
        <p:spPr>
          <a:xfrm flipH="1" flipV="1">
            <a:off x="6300788" y="2466975"/>
            <a:ext cx="311150" cy="31273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33"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30950" y="2465388"/>
            <a:ext cx="2841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Ellipse 72"/>
          <p:cNvSpPr>
            <a:spLocks noChangeAspect="1"/>
          </p:cNvSpPr>
          <p:nvPr/>
        </p:nvSpPr>
        <p:spPr>
          <a:xfrm flipH="1" flipV="1">
            <a:off x="6084888" y="2060575"/>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35"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15050" y="2060575"/>
            <a:ext cx="2841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Ellipse 74"/>
          <p:cNvSpPr>
            <a:spLocks noChangeAspect="1"/>
          </p:cNvSpPr>
          <p:nvPr/>
        </p:nvSpPr>
        <p:spPr>
          <a:xfrm flipH="1" flipV="1">
            <a:off x="6732588" y="2133600"/>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7337"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62750" y="2133600"/>
            <a:ext cx="2841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38" name="ZoneTexte 2"/>
          <p:cNvSpPr txBox="1">
            <a:spLocks noChangeArrowheads="1"/>
          </p:cNvSpPr>
          <p:nvPr/>
        </p:nvSpPr>
        <p:spPr bwMode="auto">
          <a:xfrm>
            <a:off x="827088" y="5294313"/>
            <a:ext cx="35861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b="1" dirty="0" smtClean="0">
                <a:solidFill>
                  <a:srgbClr val="FF0000"/>
                </a:solidFill>
              </a:rPr>
              <a:t>Extinction </a:t>
            </a:r>
          </a:p>
          <a:p>
            <a:pPr algn="ctr" eaLnBrk="1" hangingPunct="1">
              <a:spcBef>
                <a:spcPct val="0"/>
              </a:spcBef>
              <a:buFontTx/>
              <a:buNone/>
            </a:pPr>
            <a:r>
              <a:rPr lang="en-US" altLang="en-US" sz="1800" dirty="0" smtClean="0"/>
              <a:t>=</a:t>
            </a:r>
          </a:p>
          <a:p>
            <a:pPr algn="ctr" eaLnBrk="1" hangingPunct="1">
              <a:spcBef>
                <a:spcPct val="0"/>
              </a:spcBef>
              <a:buFontTx/>
              <a:buNone/>
            </a:pPr>
            <a:r>
              <a:rPr lang="en-US" altLang="en-US" sz="1800" dirty="0" smtClean="0"/>
              <a:t> Total replacement of local genetic pool</a:t>
            </a:r>
            <a:endParaRPr lang="en-US" altLang="en-US" sz="1800" dirty="0"/>
          </a:p>
        </p:txBody>
      </p:sp>
      <p:sp>
        <p:nvSpPr>
          <p:cNvPr id="97339" name="Rectangle 10"/>
          <p:cNvSpPr>
            <a:spLocks noChangeArrowheads="1"/>
          </p:cNvSpPr>
          <p:nvPr/>
        </p:nvSpPr>
        <p:spPr bwMode="auto">
          <a:xfrm>
            <a:off x="539750" y="265113"/>
            <a:ext cx="7345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smtClean="0">
                <a:latin typeface="Arial Black" pitchFamily="34" charset="0"/>
              </a:rPr>
              <a:t>A direct test of extinction</a:t>
            </a:r>
            <a:endParaRPr lang="en-US" altLang="en-US" sz="1800" dirty="0">
              <a:latin typeface="Arial Black" pitchFamily="34" charset="0"/>
            </a:endParaRPr>
          </a:p>
        </p:txBody>
      </p:sp>
      <p:sp>
        <p:nvSpPr>
          <p:cNvPr id="106" name="ZoneTexte 105"/>
          <p:cNvSpPr txBox="1"/>
          <p:nvPr/>
        </p:nvSpPr>
        <p:spPr>
          <a:xfrm>
            <a:off x="179388" y="3419475"/>
            <a:ext cx="3357562" cy="369888"/>
          </a:xfrm>
          <a:prstGeom prst="rect">
            <a:avLst/>
          </a:prstGeom>
          <a:noFill/>
        </p:spPr>
        <p:txBody>
          <a:bodyPr>
            <a:spAutoFit/>
          </a:bodyPr>
          <a:lstStyle/>
          <a:p>
            <a:pPr fontAlgn="auto">
              <a:spcBef>
                <a:spcPts val="0"/>
              </a:spcBef>
              <a:spcAft>
                <a:spcPts val="0"/>
              </a:spcAft>
              <a:defRPr/>
            </a:pPr>
            <a:r>
              <a:rPr lang="en-US" b="1" dirty="0" smtClean="0">
                <a:solidFill>
                  <a:schemeClr val="accent3">
                    <a:lumMod val="75000"/>
                  </a:schemeClr>
                </a:solidFill>
                <a:latin typeface="+mn-lt"/>
                <a:cs typeface="+mn-cs"/>
              </a:rPr>
              <a:t>Local genetic pool</a:t>
            </a:r>
            <a:endParaRPr lang="en-US" b="1" dirty="0">
              <a:solidFill>
                <a:schemeClr val="accent3">
                  <a:lumMod val="75000"/>
                </a:schemeClr>
              </a:solidFill>
              <a:latin typeface="+mn-lt"/>
              <a:cs typeface="+mn-cs"/>
            </a:endParaRPr>
          </a:p>
        </p:txBody>
      </p:sp>
      <p:sp>
        <p:nvSpPr>
          <p:cNvPr id="107" name="ZoneTexte 106"/>
          <p:cNvSpPr txBox="1"/>
          <p:nvPr/>
        </p:nvSpPr>
        <p:spPr>
          <a:xfrm>
            <a:off x="6659563" y="6453188"/>
            <a:ext cx="2484437" cy="369887"/>
          </a:xfrm>
          <a:prstGeom prst="rect">
            <a:avLst/>
          </a:prstGeom>
          <a:noFill/>
        </p:spPr>
        <p:txBody>
          <a:bodyPr>
            <a:spAutoFit/>
          </a:bodyPr>
          <a:lstStyle/>
          <a:p>
            <a:pPr fontAlgn="auto">
              <a:spcBef>
                <a:spcPts val="0"/>
              </a:spcBef>
              <a:spcAft>
                <a:spcPts val="0"/>
              </a:spcAft>
              <a:defRPr/>
            </a:pPr>
            <a:r>
              <a:rPr lang="en-US" b="1" dirty="0" smtClean="0">
                <a:solidFill>
                  <a:schemeClr val="accent5">
                    <a:lumMod val="75000"/>
                  </a:schemeClr>
                </a:solidFill>
                <a:latin typeface="+mn-lt"/>
                <a:cs typeface="+mn-cs"/>
              </a:rPr>
              <a:t>Regional genetic pool</a:t>
            </a:r>
            <a:endParaRPr lang="en-US" b="1" dirty="0">
              <a:solidFill>
                <a:schemeClr val="accent5">
                  <a:lumMod val="75000"/>
                </a:schemeClr>
              </a:solidFill>
              <a:latin typeface="+mn-lt"/>
              <a:cs typeface="+mn-cs"/>
            </a:endParaRPr>
          </a:p>
        </p:txBody>
      </p:sp>
    </p:spTree>
    <p:extLst>
      <p:ext uri="{BB962C8B-B14F-4D97-AF65-F5344CB8AC3E}">
        <p14:creationId xmlns:p14="http://schemas.microsoft.com/office/powerpoint/2010/main" val="17369548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Oval 268"/>
          <p:cNvSpPr>
            <a:spLocks noChangeAspect="1" noChangeArrowheads="1"/>
          </p:cNvSpPr>
          <p:nvPr/>
        </p:nvSpPr>
        <p:spPr bwMode="auto">
          <a:xfrm>
            <a:off x="5614988" y="1922463"/>
            <a:ext cx="1687512" cy="1592262"/>
          </a:xfrm>
          <a:prstGeom prst="ellipse">
            <a:avLst/>
          </a:prstGeom>
          <a:solidFill>
            <a:schemeClr val="bg1">
              <a:alpha val="79999"/>
            </a:schemeClr>
          </a:solidFill>
          <a:ln w="19050">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dirty="0">
              <a:solidFill>
                <a:srgbClr val="000000"/>
              </a:solidFill>
              <a:latin typeface="Arial Black" pitchFamily="34" charset="0"/>
            </a:endParaRPr>
          </a:p>
        </p:txBody>
      </p:sp>
      <p:sp>
        <p:nvSpPr>
          <p:cNvPr id="12" name="Line 11"/>
          <p:cNvSpPr>
            <a:spLocks noChangeShapeType="1"/>
          </p:cNvSpPr>
          <p:nvPr/>
        </p:nvSpPr>
        <p:spPr bwMode="auto">
          <a:xfrm>
            <a:off x="393700" y="825500"/>
            <a:ext cx="7848600" cy="12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en-US" kern="0" dirty="0">
              <a:solidFill>
                <a:srgbClr val="000000"/>
              </a:solidFill>
              <a:latin typeface="Arial Black" pitchFamily="34" charset="0"/>
              <a:cs typeface="+mn-cs"/>
            </a:endParaRPr>
          </a:p>
        </p:txBody>
      </p:sp>
      <p:pic>
        <p:nvPicPr>
          <p:cNvPr id="98309" name="Picture 1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8310" name="Oval 268"/>
          <p:cNvSpPr>
            <a:spLocks noChangeAspect="1" noChangeArrowheads="1"/>
          </p:cNvSpPr>
          <p:nvPr/>
        </p:nvSpPr>
        <p:spPr bwMode="auto">
          <a:xfrm>
            <a:off x="1619250" y="1916113"/>
            <a:ext cx="1685925" cy="1592262"/>
          </a:xfrm>
          <a:prstGeom prst="ellipse">
            <a:avLst/>
          </a:prstGeom>
          <a:solidFill>
            <a:schemeClr val="bg1">
              <a:alpha val="79999"/>
            </a:schemeClr>
          </a:solidFill>
          <a:ln w="19050">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dirty="0">
              <a:solidFill>
                <a:srgbClr val="000000"/>
              </a:solidFill>
              <a:latin typeface="Arial Black" pitchFamily="34" charset="0"/>
            </a:endParaRPr>
          </a:p>
        </p:txBody>
      </p:sp>
      <p:sp>
        <p:nvSpPr>
          <p:cNvPr id="98311" name="Line 276"/>
          <p:cNvSpPr>
            <a:spLocks noChangeShapeType="1"/>
          </p:cNvSpPr>
          <p:nvPr/>
        </p:nvSpPr>
        <p:spPr bwMode="auto">
          <a:xfrm>
            <a:off x="3536950" y="2693988"/>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98312" name="Line 287"/>
          <p:cNvSpPr>
            <a:spLocks noChangeShapeType="1"/>
          </p:cNvSpPr>
          <p:nvPr/>
        </p:nvSpPr>
        <p:spPr bwMode="auto">
          <a:xfrm>
            <a:off x="5010150" y="2701925"/>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98313" name="Oval 26"/>
          <p:cNvSpPr>
            <a:spLocks noChangeAspect="1" noChangeArrowheads="1"/>
          </p:cNvSpPr>
          <p:nvPr/>
        </p:nvSpPr>
        <p:spPr bwMode="auto">
          <a:xfrm>
            <a:off x="4168775" y="2360613"/>
            <a:ext cx="649288" cy="6477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endParaRPr lang="en-US" altLang="en-US" sz="1800" dirty="0"/>
          </a:p>
        </p:txBody>
      </p:sp>
      <p:sp>
        <p:nvSpPr>
          <p:cNvPr id="71" name="Étoile à 5 branches 70"/>
          <p:cNvSpPr>
            <a:spLocks noChangeAspect="1"/>
          </p:cNvSpPr>
          <p:nvPr/>
        </p:nvSpPr>
        <p:spPr>
          <a:xfrm>
            <a:off x="4164013" y="2360613"/>
            <a:ext cx="642937" cy="590550"/>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cxnSp>
        <p:nvCxnSpPr>
          <p:cNvPr id="9" name="Connecteur droit avec flèche 8"/>
          <p:cNvCxnSpPr/>
          <p:nvPr/>
        </p:nvCxnSpPr>
        <p:spPr>
          <a:xfrm flipV="1">
            <a:off x="6419850" y="3892550"/>
            <a:ext cx="0" cy="777875"/>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Forme libre 9"/>
          <p:cNvSpPr/>
          <p:nvPr/>
        </p:nvSpPr>
        <p:spPr>
          <a:xfrm>
            <a:off x="2614613" y="3725863"/>
            <a:ext cx="3795712" cy="1071562"/>
          </a:xfrm>
          <a:custGeom>
            <a:avLst/>
            <a:gdLst>
              <a:gd name="connsiteX0" fmla="*/ 0 w 3470787"/>
              <a:gd name="connsiteY0" fmla="*/ 19664 h 560467"/>
              <a:gd name="connsiteX1" fmla="*/ 1573161 w 3470787"/>
              <a:gd name="connsiteY1" fmla="*/ 560438 h 560467"/>
              <a:gd name="connsiteX2" fmla="*/ 3470787 w 3470787"/>
              <a:gd name="connsiteY2" fmla="*/ 0 h 560467"/>
            </a:gdLst>
            <a:ahLst/>
            <a:cxnLst>
              <a:cxn ang="0">
                <a:pos x="connsiteX0" y="connsiteY0"/>
              </a:cxn>
              <a:cxn ang="0">
                <a:pos x="connsiteX1" y="connsiteY1"/>
              </a:cxn>
              <a:cxn ang="0">
                <a:pos x="connsiteX2" y="connsiteY2"/>
              </a:cxn>
            </a:cxnLst>
            <a:rect l="l" t="t" r="r" b="b"/>
            <a:pathLst>
              <a:path w="3470787" h="560467">
                <a:moveTo>
                  <a:pt x="0" y="19664"/>
                </a:moveTo>
                <a:cubicBezTo>
                  <a:pt x="497348" y="291689"/>
                  <a:pt x="994697" y="563715"/>
                  <a:pt x="1573161" y="560438"/>
                </a:cubicBezTo>
                <a:cubicBezTo>
                  <a:pt x="2151625" y="557161"/>
                  <a:pt x="2811206" y="278580"/>
                  <a:pt x="3470787"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1" name="Ellipse 40"/>
          <p:cNvSpPr>
            <a:spLocks noChangeAspect="1"/>
          </p:cNvSpPr>
          <p:nvPr/>
        </p:nvSpPr>
        <p:spPr>
          <a:xfrm flipH="1" flipV="1">
            <a:off x="6302375" y="2055813"/>
            <a:ext cx="312738"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18"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38888" y="2055813"/>
            <a:ext cx="28416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Ellipse 47"/>
          <p:cNvSpPr>
            <a:spLocks noChangeAspect="1"/>
          </p:cNvSpPr>
          <p:nvPr/>
        </p:nvSpPr>
        <p:spPr>
          <a:xfrm flipH="1" flipV="1">
            <a:off x="2587625" y="2174875"/>
            <a:ext cx="312738" cy="31273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20"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4138" y="2173288"/>
            <a:ext cx="28416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Ellipse 49"/>
          <p:cNvSpPr>
            <a:spLocks noChangeAspect="1"/>
          </p:cNvSpPr>
          <p:nvPr/>
        </p:nvSpPr>
        <p:spPr>
          <a:xfrm flipH="1" flipV="1">
            <a:off x="2840038" y="2701925"/>
            <a:ext cx="312737"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22"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6550" y="2701925"/>
            <a:ext cx="2841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Ellipse 55"/>
          <p:cNvSpPr>
            <a:spLocks noChangeAspect="1"/>
          </p:cNvSpPr>
          <p:nvPr/>
        </p:nvSpPr>
        <p:spPr>
          <a:xfrm flipH="1" flipV="1">
            <a:off x="2409825" y="3043238"/>
            <a:ext cx="312738" cy="31273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24"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6338" y="3041650"/>
            <a:ext cx="284162"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Ellipse 64"/>
          <p:cNvSpPr>
            <a:spLocks noChangeAspect="1"/>
          </p:cNvSpPr>
          <p:nvPr/>
        </p:nvSpPr>
        <p:spPr>
          <a:xfrm flipH="1" flipV="1">
            <a:off x="2301875" y="2522538"/>
            <a:ext cx="312738"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26"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38388" y="2522538"/>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Ellipse 67"/>
          <p:cNvSpPr>
            <a:spLocks noChangeAspect="1"/>
          </p:cNvSpPr>
          <p:nvPr/>
        </p:nvSpPr>
        <p:spPr>
          <a:xfrm flipH="1" flipV="1">
            <a:off x="1906588" y="2746375"/>
            <a:ext cx="312737"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28"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43100" y="2746375"/>
            <a:ext cx="2841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Ellipse 71"/>
          <p:cNvSpPr>
            <a:spLocks noChangeAspect="1"/>
          </p:cNvSpPr>
          <p:nvPr/>
        </p:nvSpPr>
        <p:spPr>
          <a:xfrm flipH="1" flipV="1">
            <a:off x="1911350" y="2179638"/>
            <a:ext cx="311150"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30"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46275" y="2179638"/>
            <a:ext cx="2841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31" name="Oval 268"/>
          <p:cNvSpPr>
            <a:spLocks noChangeAspect="1" noChangeArrowheads="1"/>
          </p:cNvSpPr>
          <p:nvPr/>
        </p:nvSpPr>
        <p:spPr bwMode="auto">
          <a:xfrm>
            <a:off x="5208588" y="4670425"/>
            <a:ext cx="2413000" cy="1789113"/>
          </a:xfrm>
          <a:prstGeom prst="ellipse">
            <a:avLst/>
          </a:prstGeom>
          <a:solidFill>
            <a:schemeClr val="bg1">
              <a:alpha val="79999"/>
            </a:schemeClr>
          </a:solidFill>
          <a:ln w="19050">
            <a:solidFill>
              <a:schemeClr val="tx1"/>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dirty="0">
              <a:solidFill>
                <a:srgbClr val="000000"/>
              </a:solidFill>
              <a:latin typeface="Arial Black" pitchFamily="34" charset="0"/>
            </a:endParaRPr>
          </a:p>
        </p:txBody>
      </p:sp>
      <p:sp>
        <p:nvSpPr>
          <p:cNvPr id="79" name="Ellipse 78"/>
          <p:cNvSpPr>
            <a:spLocks noChangeAspect="1"/>
          </p:cNvSpPr>
          <p:nvPr/>
        </p:nvSpPr>
        <p:spPr>
          <a:xfrm flipH="1" flipV="1">
            <a:off x="6124575" y="4941888"/>
            <a:ext cx="312738"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33"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54738" y="4941888"/>
            <a:ext cx="2857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Ellipse 80"/>
          <p:cNvSpPr>
            <a:spLocks noChangeAspect="1"/>
          </p:cNvSpPr>
          <p:nvPr/>
        </p:nvSpPr>
        <p:spPr>
          <a:xfrm flipH="1" flipV="1">
            <a:off x="6848475" y="5099050"/>
            <a:ext cx="312738"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35"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80225" y="5097463"/>
            <a:ext cx="2841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Ellipse 82"/>
          <p:cNvSpPr>
            <a:spLocks noChangeAspect="1"/>
          </p:cNvSpPr>
          <p:nvPr/>
        </p:nvSpPr>
        <p:spPr>
          <a:xfrm flipH="1" flipV="1">
            <a:off x="5897563" y="5508625"/>
            <a:ext cx="312737"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37"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29313" y="5508625"/>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Ellipse 84"/>
          <p:cNvSpPr>
            <a:spLocks noChangeAspect="1"/>
          </p:cNvSpPr>
          <p:nvPr/>
        </p:nvSpPr>
        <p:spPr>
          <a:xfrm flipH="1" flipV="1">
            <a:off x="6991350" y="5568950"/>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39"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21513" y="5568950"/>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Ellipse 86"/>
          <p:cNvSpPr>
            <a:spLocks noChangeAspect="1"/>
          </p:cNvSpPr>
          <p:nvPr/>
        </p:nvSpPr>
        <p:spPr>
          <a:xfrm flipH="1" flipV="1">
            <a:off x="6572250" y="5802313"/>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41"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02413" y="5802313"/>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Ellipse 88"/>
          <p:cNvSpPr>
            <a:spLocks noChangeAspect="1"/>
          </p:cNvSpPr>
          <p:nvPr/>
        </p:nvSpPr>
        <p:spPr>
          <a:xfrm flipH="1" flipV="1">
            <a:off x="5487988" y="5192713"/>
            <a:ext cx="312737"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43"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19738" y="5192713"/>
            <a:ext cx="28416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Ellipse 90"/>
          <p:cNvSpPr>
            <a:spLocks noChangeAspect="1"/>
          </p:cNvSpPr>
          <p:nvPr/>
        </p:nvSpPr>
        <p:spPr>
          <a:xfrm flipH="1" flipV="1">
            <a:off x="5929313" y="5922963"/>
            <a:ext cx="312737"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45"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61063" y="5922963"/>
            <a:ext cx="284162"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Ellipse 92"/>
          <p:cNvSpPr>
            <a:spLocks noChangeAspect="1"/>
          </p:cNvSpPr>
          <p:nvPr/>
        </p:nvSpPr>
        <p:spPr>
          <a:xfrm flipH="1" flipV="1">
            <a:off x="6380163" y="5337175"/>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47"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10325" y="5337175"/>
            <a:ext cx="2841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Ellipse 94"/>
          <p:cNvSpPr>
            <a:spLocks noChangeAspect="1"/>
          </p:cNvSpPr>
          <p:nvPr/>
        </p:nvSpPr>
        <p:spPr>
          <a:xfrm flipH="1" flipV="1">
            <a:off x="5821363" y="2706688"/>
            <a:ext cx="311150"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49"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51525" y="2706688"/>
            <a:ext cx="2841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Ellipse 96"/>
          <p:cNvSpPr>
            <a:spLocks noChangeAspect="1"/>
          </p:cNvSpPr>
          <p:nvPr/>
        </p:nvSpPr>
        <p:spPr>
          <a:xfrm flipH="1" flipV="1">
            <a:off x="6435725" y="2909888"/>
            <a:ext cx="312738"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51"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67475" y="2909888"/>
            <a:ext cx="2841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Ellipse 98"/>
          <p:cNvSpPr>
            <a:spLocks noChangeAspect="1"/>
          </p:cNvSpPr>
          <p:nvPr/>
        </p:nvSpPr>
        <p:spPr>
          <a:xfrm flipH="1" flipV="1">
            <a:off x="6854825" y="2719388"/>
            <a:ext cx="312738" cy="3127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53"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84988" y="2717800"/>
            <a:ext cx="2857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Ellipse 103"/>
          <p:cNvSpPr>
            <a:spLocks noChangeAspect="1"/>
          </p:cNvSpPr>
          <p:nvPr/>
        </p:nvSpPr>
        <p:spPr>
          <a:xfrm flipH="1" flipV="1">
            <a:off x="6053138" y="3067050"/>
            <a:ext cx="312737" cy="3143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55"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84888" y="3067050"/>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Ellipse 105"/>
          <p:cNvSpPr>
            <a:spLocks noChangeAspect="1"/>
          </p:cNvSpPr>
          <p:nvPr/>
        </p:nvSpPr>
        <p:spPr>
          <a:xfrm flipH="1" flipV="1">
            <a:off x="5953125" y="2262188"/>
            <a:ext cx="312738"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57"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89638" y="2262188"/>
            <a:ext cx="2841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Ellipse 107"/>
          <p:cNvSpPr>
            <a:spLocks noChangeAspect="1"/>
          </p:cNvSpPr>
          <p:nvPr/>
        </p:nvSpPr>
        <p:spPr>
          <a:xfrm flipH="1" flipV="1">
            <a:off x="6723063" y="2228850"/>
            <a:ext cx="312737" cy="314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8359" name="Picture 284" descr="Ddleb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59575" y="2228850"/>
            <a:ext cx="2841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60" name="ZoneTexte 62"/>
          <p:cNvSpPr txBox="1">
            <a:spLocks noChangeArrowheads="1"/>
          </p:cNvSpPr>
          <p:nvPr/>
        </p:nvSpPr>
        <p:spPr bwMode="auto">
          <a:xfrm>
            <a:off x="827088" y="5294313"/>
            <a:ext cx="35861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b="1" dirty="0" smtClean="0">
                <a:solidFill>
                  <a:srgbClr val="FF0000"/>
                </a:solidFill>
              </a:rPr>
              <a:t>No extinction</a:t>
            </a:r>
          </a:p>
          <a:p>
            <a:pPr algn="ctr" eaLnBrk="1" hangingPunct="1">
              <a:spcBef>
                <a:spcPct val="0"/>
              </a:spcBef>
              <a:buFontTx/>
              <a:buNone/>
            </a:pPr>
            <a:r>
              <a:rPr lang="en-US" altLang="en-US" sz="1800" dirty="0" smtClean="0"/>
              <a:t>=</a:t>
            </a:r>
          </a:p>
          <a:p>
            <a:pPr algn="ctr" eaLnBrk="1" hangingPunct="1">
              <a:spcBef>
                <a:spcPct val="0"/>
              </a:spcBef>
              <a:buFontTx/>
              <a:buNone/>
            </a:pPr>
            <a:r>
              <a:rPr lang="en-US" altLang="en-US" sz="1800" dirty="0" smtClean="0"/>
              <a:t>Persistence of local genotypes</a:t>
            </a:r>
            <a:endParaRPr lang="en-US" altLang="en-US" sz="1800" dirty="0"/>
          </a:p>
        </p:txBody>
      </p:sp>
      <p:sp>
        <p:nvSpPr>
          <p:cNvPr id="98362" name="Text Box 289"/>
          <p:cNvSpPr txBox="1">
            <a:spLocks noChangeArrowheads="1"/>
          </p:cNvSpPr>
          <p:nvPr/>
        </p:nvSpPr>
        <p:spPr bwMode="auto">
          <a:xfrm>
            <a:off x="3960813" y="3141663"/>
            <a:ext cx="1150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50000"/>
              </a:spcBef>
              <a:buFontTx/>
              <a:buNone/>
            </a:pPr>
            <a:r>
              <a:rPr lang="en-US" altLang="en-US" sz="1600" b="1" dirty="0" smtClean="0">
                <a:solidFill>
                  <a:srgbClr val="000000"/>
                </a:solidFill>
              </a:rPr>
              <a:t>Apparent extinction</a:t>
            </a:r>
            <a:endParaRPr lang="en-US" altLang="en-US" sz="1600" b="1" dirty="0">
              <a:solidFill>
                <a:srgbClr val="000000"/>
              </a:solidFill>
            </a:endParaRPr>
          </a:p>
        </p:txBody>
      </p:sp>
      <p:sp>
        <p:nvSpPr>
          <p:cNvPr id="98363" name="ZoneTexte 1"/>
          <p:cNvSpPr txBox="1">
            <a:spLocks noChangeArrowheads="1"/>
          </p:cNvSpPr>
          <p:nvPr/>
        </p:nvSpPr>
        <p:spPr bwMode="auto">
          <a:xfrm>
            <a:off x="539750" y="1052513"/>
            <a:ext cx="828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t>Direct test</a:t>
            </a:r>
            <a:endParaRPr lang="en-US" altLang="en-US" sz="1800" dirty="0" smtClean="0"/>
          </a:p>
          <a:p>
            <a:pPr algn="ctr" eaLnBrk="1" hangingPunct="1">
              <a:spcBef>
                <a:spcPct val="0"/>
              </a:spcBef>
              <a:buFontTx/>
              <a:buNone/>
            </a:pPr>
            <a:r>
              <a:rPr lang="en-US" altLang="en-US" sz="1800" dirty="0" smtClean="0"/>
              <a:t>Comparing the genetic footprint of a pond before and after an apparent extinction</a:t>
            </a:r>
            <a:endParaRPr lang="en-US" altLang="en-US" sz="1800" dirty="0"/>
          </a:p>
        </p:txBody>
      </p:sp>
      <p:sp>
        <p:nvSpPr>
          <p:cNvPr id="98364" name="Rectangle 10"/>
          <p:cNvSpPr>
            <a:spLocks noChangeArrowheads="1"/>
          </p:cNvSpPr>
          <p:nvPr/>
        </p:nvSpPr>
        <p:spPr bwMode="auto">
          <a:xfrm>
            <a:off x="539750" y="265113"/>
            <a:ext cx="7345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smtClean="0">
                <a:latin typeface="Arial Black" pitchFamily="34" charset="0"/>
              </a:rPr>
              <a:t>A direct test of extinction</a:t>
            </a:r>
            <a:endParaRPr lang="en-US" altLang="en-US" sz="1800" dirty="0">
              <a:latin typeface="Arial Black" pitchFamily="34" charset="0"/>
            </a:endParaRPr>
          </a:p>
        </p:txBody>
      </p:sp>
      <p:sp>
        <p:nvSpPr>
          <p:cNvPr id="70" name="ZoneTexte 69"/>
          <p:cNvSpPr txBox="1"/>
          <p:nvPr/>
        </p:nvSpPr>
        <p:spPr>
          <a:xfrm>
            <a:off x="179388" y="3419475"/>
            <a:ext cx="3357562" cy="369888"/>
          </a:xfrm>
          <a:prstGeom prst="rect">
            <a:avLst/>
          </a:prstGeom>
          <a:noFill/>
        </p:spPr>
        <p:txBody>
          <a:bodyPr>
            <a:spAutoFit/>
          </a:bodyPr>
          <a:lstStyle/>
          <a:p>
            <a:pPr fontAlgn="auto">
              <a:spcBef>
                <a:spcPts val="0"/>
              </a:spcBef>
              <a:spcAft>
                <a:spcPts val="0"/>
              </a:spcAft>
              <a:defRPr/>
            </a:pPr>
            <a:r>
              <a:rPr lang="en-US" b="1" dirty="0" smtClean="0">
                <a:solidFill>
                  <a:schemeClr val="accent3">
                    <a:lumMod val="75000"/>
                  </a:schemeClr>
                </a:solidFill>
                <a:latin typeface="+mn-lt"/>
                <a:cs typeface="+mn-cs"/>
              </a:rPr>
              <a:t>Local genetic pool</a:t>
            </a:r>
            <a:endParaRPr lang="en-US" b="1" dirty="0">
              <a:solidFill>
                <a:schemeClr val="accent3">
                  <a:lumMod val="75000"/>
                </a:schemeClr>
              </a:solidFill>
              <a:latin typeface="+mn-lt"/>
              <a:cs typeface="+mn-cs"/>
            </a:endParaRPr>
          </a:p>
        </p:txBody>
      </p:sp>
      <p:sp>
        <p:nvSpPr>
          <p:cNvPr id="73" name="ZoneTexte 72"/>
          <p:cNvSpPr txBox="1"/>
          <p:nvPr/>
        </p:nvSpPr>
        <p:spPr>
          <a:xfrm>
            <a:off x="6659563" y="6453188"/>
            <a:ext cx="2484437" cy="369887"/>
          </a:xfrm>
          <a:prstGeom prst="rect">
            <a:avLst/>
          </a:prstGeom>
          <a:noFill/>
        </p:spPr>
        <p:txBody>
          <a:bodyPr>
            <a:spAutoFit/>
          </a:bodyPr>
          <a:lstStyle/>
          <a:p>
            <a:pPr fontAlgn="auto">
              <a:spcBef>
                <a:spcPts val="0"/>
              </a:spcBef>
              <a:spcAft>
                <a:spcPts val="0"/>
              </a:spcAft>
              <a:defRPr/>
            </a:pPr>
            <a:r>
              <a:rPr lang="en-US" b="1" dirty="0" smtClean="0">
                <a:solidFill>
                  <a:schemeClr val="accent5">
                    <a:lumMod val="75000"/>
                  </a:schemeClr>
                </a:solidFill>
                <a:latin typeface="+mn-lt"/>
                <a:cs typeface="+mn-cs"/>
              </a:rPr>
              <a:t>Regional genetic pool</a:t>
            </a:r>
            <a:endParaRPr lang="en-US" b="1" dirty="0">
              <a:solidFill>
                <a:schemeClr val="accent5">
                  <a:lumMod val="75000"/>
                </a:schemeClr>
              </a:solidFill>
              <a:latin typeface="+mn-lt"/>
              <a:cs typeface="+mn-cs"/>
            </a:endParaRPr>
          </a:p>
        </p:txBody>
      </p:sp>
    </p:spTree>
    <p:extLst>
      <p:ext uri="{BB962C8B-B14F-4D97-AF65-F5344CB8AC3E}">
        <p14:creationId xmlns:p14="http://schemas.microsoft.com/office/powerpoint/2010/main" val="1178878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Rectangle 1"/>
          <p:cNvSpPr/>
          <p:nvPr/>
        </p:nvSpPr>
        <p:spPr>
          <a:xfrm>
            <a:off x="527050" y="390525"/>
            <a:ext cx="4518025" cy="63579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9332" name="Picture 2"/>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3263" y="6265863"/>
            <a:ext cx="5032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3" name="Picture 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13263" y="57927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4" name="Picture 6"/>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11675" y="5322888"/>
            <a:ext cx="47148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5" name="Picture 8"/>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13263" y="4851400"/>
            <a:ext cx="522287"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6" name="Picture 3"/>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22650" y="6261100"/>
            <a:ext cx="5175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Connecteur droit 2"/>
          <p:cNvCxnSpPr/>
          <p:nvPr/>
        </p:nvCxnSpPr>
        <p:spPr>
          <a:xfrm>
            <a:off x="1741488" y="400050"/>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338" name="ZoneTexte 30"/>
          <p:cNvSpPr txBox="1">
            <a:spLocks noChangeArrowheads="1"/>
          </p:cNvSpPr>
          <p:nvPr/>
        </p:nvSpPr>
        <p:spPr bwMode="auto">
          <a:xfrm rot="-5400000">
            <a:off x="1751013"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2006</a:t>
            </a:r>
            <a:endParaRPr lang="en-US" altLang="en-US" sz="1200" b="1" dirty="0">
              <a:solidFill>
                <a:schemeClr val="bg1"/>
              </a:solidFill>
            </a:endParaRPr>
          </a:p>
        </p:txBody>
      </p:sp>
      <p:pic>
        <p:nvPicPr>
          <p:cNvPr id="99339" name="Picture 5"/>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424238" y="5795963"/>
            <a:ext cx="4826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0" name="Picture 7"/>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424238" y="53228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1" name="Picture 9"/>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422650" y="4848225"/>
            <a:ext cx="5175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2" name="Picture 10"/>
          <p:cNvPicPr>
            <a:picLocks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424238" y="4365625"/>
            <a:ext cx="4857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3" name="Picture 11"/>
          <p:cNvPicPr>
            <a:picLocks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757363" y="4367213"/>
            <a:ext cx="503237"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4" name="Picture 12"/>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3422650" y="3895725"/>
            <a:ext cx="35718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5" name="Picture 13"/>
          <p:cNvPicPr>
            <a:picLocks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758950" y="3897313"/>
            <a:ext cx="503238"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6" name="Picture 1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882900" y="3430588"/>
            <a:ext cx="5032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7" name="Picture 1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335213" y="34305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8" name="Picture 1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757363" y="3430588"/>
            <a:ext cx="49847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49" name="Picture 17"/>
          <p:cNvPicPr>
            <a:picLocks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3425825" y="2963863"/>
            <a:ext cx="4826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0" name="Picture 18"/>
          <p:cNvPicPr>
            <a:picLocks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81313" y="2963863"/>
            <a:ext cx="5111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1" name="Picture 19"/>
          <p:cNvPicPr>
            <a:picLocks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335213" y="2962275"/>
            <a:ext cx="465137"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2" name="Picture 20"/>
          <p:cNvPicPr>
            <a:picLocks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1755775" y="2963863"/>
            <a:ext cx="468313"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3" name="Picture 21"/>
          <p:cNvPicPr>
            <a:picLocks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2882900" y="2501900"/>
            <a:ext cx="4968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4" name="Picture 22"/>
          <p:cNvPicPr>
            <a:picLocks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2335213" y="2501900"/>
            <a:ext cx="5175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5" name="Picture 23"/>
          <p:cNvPicPr>
            <a:picLocks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757363" y="2501900"/>
            <a:ext cx="50006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6" name="Picture 24"/>
          <p:cNvPicPr>
            <a:picLocks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336800" y="2035175"/>
            <a:ext cx="4794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7" name="Picture 25"/>
          <p:cNvPicPr>
            <a:picLocks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1758950" y="2033588"/>
            <a:ext cx="5111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8" name="Picture 26"/>
          <p:cNvPicPr>
            <a:picLocks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2336800" y="1558925"/>
            <a:ext cx="5143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59" name="Picture 27"/>
          <p:cNvPicPr>
            <a:picLocks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1758950" y="1565275"/>
            <a:ext cx="51752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60" name="Picture 28"/>
          <p:cNvPicPr>
            <a:picLocks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424238" y="1101725"/>
            <a:ext cx="51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61" name="Picture 30"/>
          <p:cNvPicPr>
            <a:picLocks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757363" y="1093788"/>
            <a:ext cx="5492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onnecteur droit 63"/>
          <p:cNvCxnSpPr/>
          <p:nvPr/>
        </p:nvCxnSpPr>
        <p:spPr>
          <a:xfrm>
            <a:off x="2319338" y="400050"/>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2868613" y="396875"/>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3408363" y="392113"/>
            <a:ext cx="0" cy="63357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3956050"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4503738" y="577850"/>
            <a:ext cx="0" cy="61928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367" name="ZoneTexte 44"/>
          <p:cNvSpPr txBox="1">
            <a:spLocks noChangeArrowheads="1"/>
          </p:cNvSpPr>
          <p:nvPr/>
        </p:nvSpPr>
        <p:spPr bwMode="auto">
          <a:xfrm rot="-5400000">
            <a:off x="2274888"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2007</a:t>
            </a:r>
            <a:endParaRPr lang="en-US" altLang="en-US" sz="1200" b="1" dirty="0">
              <a:solidFill>
                <a:schemeClr val="bg1"/>
              </a:solidFill>
            </a:endParaRPr>
          </a:p>
        </p:txBody>
      </p:sp>
      <p:sp>
        <p:nvSpPr>
          <p:cNvPr id="99368" name="ZoneTexte 45"/>
          <p:cNvSpPr txBox="1">
            <a:spLocks noChangeArrowheads="1"/>
          </p:cNvSpPr>
          <p:nvPr/>
        </p:nvSpPr>
        <p:spPr bwMode="auto">
          <a:xfrm rot="-5400000">
            <a:off x="2840037"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2008</a:t>
            </a:r>
            <a:endParaRPr lang="en-US" altLang="en-US" sz="1200" b="1" dirty="0">
              <a:solidFill>
                <a:schemeClr val="bg1"/>
              </a:solidFill>
            </a:endParaRPr>
          </a:p>
        </p:txBody>
      </p:sp>
      <p:sp>
        <p:nvSpPr>
          <p:cNvPr id="99369" name="ZoneTexte 46"/>
          <p:cNvSpPr txBox="1">
            <a:spLocks noChangeArrowheads="1"/>
          </p:cNvSpPr>
          <p:nvPr/>
        </p:nvSpPr>
        <p:spPr bwMode="auto">
          <a:xfrm rot="-5400000">
            <a:off x="3382962"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2009</a:t>
            </a:r>
            <a:endParaRPr lang="en-US" altLang="en-US" sz="1200" b="1" dirty="0">
              <a:solidFill>
                <a:schemeClr val="bg1"/>
              </a:solidFill>
            </a:endParaRPr>
          </a:p>
        </p:txBody>
      </p:sp>
      <p:sp>
        <p:nvSpPr>
          <p:cNvPr id="99370" name="ZoneTexte 47"/>
          <p:cNvSpPr txBox="1">
            <a:spLocks noChangeArrowheads="1"/>
          </p:cNvSpPr>
          <p:nvPr/>
        </p:nvSpPr>
        <p:spPr bwMode="auto">
          <a:xfrm rot="-5400000">
            <a:off x="3950494" y="623094"/>
            <a:ext cx="563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2010</a:t>
            </a:r>
            <a:endParaRPr lang="en-US" altLang="en-US" sz="1200" b="1" dirty="0">
              <a:solidFill>
                <a:schemeClr val="bg1"/>
              </a:solidFill>
            </a:endParaRPr>
          </a:p>
        </p:txBody>
      </p:sp>
      <p:sp>
        <p:nvSpPr>
          <p:cNvPr id="99371" name="ZoneTexte 52"/>
          <p:cNvSpPr txBox="1">
            <a:spLocks noChangeArrowheads="1"/>
          </p:cNvSpPr>
          <p:nvPr/>
        </p:nvSpPr>
        <p:spPr bwMode="auto">
          <a:xfrm>
            <a:off x="576263" y="1190625"/>
            <a:ext cx="1117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1</a:t>
            </a:r>
            <a:endParaRPr lang="en-US" altLang="en-US" sz="1200" b="1" dirty="0">
              <a:solidFill>
                <a:schemeClr val="bg1"/>
              </a:solidFill>
            </a:endParaRPr>
          </a:p>
        </p:txBody>
      </p:sp>
      <p:cxnSp>
        <p:nvCxnSpPr>
          <p:cNvPr id="56" name="Connecteur droit 55"/>
          <p:cNvCxnSpPr/>
          <p:nvPr/>
        </p:nvCxnSpPr>
        <p:spPr>
          <a:xfrm>
            <a:off x="528638" y="2036763"/>
            <a:ext cx="45005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527050" y="25146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30225" y="2973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527050" y="3432175"/>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530225" y="391001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527050" y="4370388"/>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530225" y="485457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539750" y="532923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527050" y="57912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30225" y="6275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4497388"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5045075" y="579438"/>
            <a:ext cx="0" cy="61912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384" name="ZoneTexte 77"/>
          <p:cNvSpPr txBox="1">
            <a:spLocks noChangeArrowheads="1"/>
          </p:cNvSpPr>
          <p:nvPr/>
        </p:nvSpPr>
        <p:spPr bwMode="auto">
          <a:xfrm rot="-5400000">
            <a:off x="4491832" y="624681"/>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2011</a:t>
            </a:r>
            <a:endParaRPr lang="en-US" altLang="en-US" sz="1200" b="1" dirty="0">
              <a:solidFill>
                <a:schemeClr val="bg1"/>
              </a:solidFill>
            </a:endParaRPr>
          </a:p>
        </p:txBody>
      </p:sp>
      <p:sp>
        <p:nvSpPr>
          <p:cNvPr id="79" name="Étoile à 5 branches 78"/>
          <p:cNvSpPr>
            <a:spLocks noChangeAspect="1"/>
          </p:cNvSpPr>
          <p:nvPr/>
        </p:nvSpPr>
        <p:spPr>
          <a:xfrm>
            <a:off x="4011613" y="4903788"/>
            <a:ext cx="395287"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0" name="Étoile à 5 branches 79"/>
          <p:cNvSpPr>
            <a:spLocks noChangeAspect="1"/>
          </p:cNvSpPr>
          <p:nvPr/>
        </p:nvSpPr>
        <p:spPr>
          <a:xfrm>
            <a:off x="4011613" y="5375275"/>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1" name="Étoile à 5 branches 80"/>
          <p:cNvSpPr>
            <a:spLocks noChangeAspect="1"/>
          </p:cNvSpPr>
          <p:nvPr/>
        </p:nvSpPr>
        <p:spPr>
          <a:xfrm>
            <a:off x="4011613" y="5842000"/>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2" name="Étoile à 5 branches 81"/>
          <p:cNvSpPr>
            <a:spLocks noChangeAspect="1"/>
          </p:cNvSpPr>
          <p:nvPr/>
        </p:nvSpPr>
        <p:spPr>
          <a:xfrm>
            <a:off x="4011613" y="6338888"/>
            <a:ext cx="393700" cy="361950"/>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cxnSp>
        <p:nvCxnSpPr>
          <p:cNvPr id="83" name="Connecteur droit 82"/>
          <p:cNvCxnSpPr/>
          <p:nvPr/>
        </p:nvCxnSpPr>
        <p:spPr>
          <a:xfrm>
            <a:off x="536575" y="6765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384175" y="265113"/>
            <a:ext cx="4763" cy="6475412"/>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9391" name="ZoneTexte 13"/>
          <p:cNvSpPr txBox="1">
            <a:spLocks noChangeArrowheads="1"/>
          </p:cNvSpPr>
          <p:nvPr/>
        </p:nvSpPr>
        <p:spPr bwMode="auto">
          <a:xfrm rot="-5400000">
            <a:off x="-3080544" y="3320257"/>
            <a:ext cx="6510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Space</a:t>
            </a:r>
            <a:endParaRPr lang="en-US" altLang="en-US" sz="2000" b="1" dirty="0">
              <a:solidFill>
                <a:schemeClr val="bg1"/>
              </a:solidFill>
            </a:endParaRPr>
          </a:p>
        </p:txBody>
      </p:sp>
      <p:cxnSp>
        <p:nvCxnSpPr>
          <p:cNvPr id="16" name="Connecteur droit avec flèche 15"/>
          <p:cNvCxnSpPr/>
          <p:nvPr/>
        </p:nvCxnSpPr>
        <p:spPr>
          <a:xfrm>
            <a:off x="385763" y="276225"/>
            <a:ext cx="4659312"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9393" name="ZoneTexte 85"/>
          <p:cNvSpPr txBox="1">
            <a:spLocks noChangeArrowheads="1"/>
          </p:cNvSpPr>
          <p:nvPr/>
        </p:nvSpPr>
        <p:spPr bwMode="auto">
          <a:xfrm>
            <a:off x="385763" y="-90488"/>
            <a:ext cx="4659312" cy="40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Time</a:t>
            </a:r>
            <a:endParaRPr lang="en-US" altLang="en-US" sz="2000" b="1" dirty="0">
              <a:solidFill>
                <a:schemeClr val="bg1"/>
              </a:solidFill>
            </a:endParaRPr>
          </a:p>
        </p:txBody>
      </p:sp>
      <p:sp>
        <p:nvSpPr>
          <p:cNvPr id="99394" name="ZoneTexte 88"/>
          <p:cNvSpPr txBox="1">
            <a:spLocks noChangeArrowheads="1"/>
          </p:cNvSpPr>
          <p:nvPr/>
        </p:nvSpPr>
        <p:spPr bwMode="auto">
          <a:xfrm>
            <a:off x="579438" y="1657350"/>
            <a:ext cx="11144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2</a:t>
            </a:r>
            <a:endParaRPr lang="en-US" altLang="en-US" sz="1200" b="1" dirty="0">
              <a:solidFill>
                <a:schemeClr val="bg1"/>
              </a:solidFill>
            </a:endParaRPr>
          </a:p>
        </p:txBody>
      </p:sp>
      <p:sp>
        <p:nvSpPr>
          <p:cNvPr id="99395" name="ZoneTexte 89"/>
          <p:cNvSpPr txBox="1">
            <a:spLocks noChangeArrowheads="1"/>
          </p:cNvSpPr>
          <p:nvPr/>
        </p:nvSpPr>
        <p:spPr bwMode="auto">
          <a:xfrm>
            <a:off x="576263" y="2147888"/>
            <a:ext cx="1117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3</a:t>
            </a:r>
            <a:endParaRPr lang="en-US" altLang="en-US" sz="1200" b="1" dirty="0">
              <a:solidFill>
                <a:schemeClr val="bg1"/>
              </a:solidFill>
            </a:endParaRPr>
          </a:p>
        </p:txBody>
      </p:sp>
      <p:sp>
        <p:nvSpPr>
          <p:cNvPr id="99396" name="ZoneTexte 90"/>
          <p:cNvSpPr txBox="1">
            <a:spLocks noChangeArrowheads="1"/>
          </p:cNvSpPr>
          <p:nvPr/>
        </p:nvSpPr>
        <p:spPr bwMode="auto">
          <a:xfrm>
            <a:off x="582613" y="2608263"/>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4</a:t>
            </a:r>
            <a:endParaRPr lang="en-US" altLang="en-US" sz="1200" b="1" dirty="0">
              <a:solidFill>
                <a:schemeClr val="bg1"/>
              </a:solidFill>
            </a:endParaRPr>
          </a:p>
        </p:txBody>
      </p:sp>
      <p:sp>
        <p:nvSpPr>
          <p:cNvPr id="99397" name="ZoneTexte 91"/>
          <p:cNvSpPr txBox="1">
            <a:spLocks noChangeArrowheads="1"/>
          </p:cNvSpPr>
          <p:nvPr/>
        </p:nvSpPr>
        <p:spPr bwMode="auto">
          <a:xfrm>
            <a:off x="579438" y="306546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5</a:t>
            </a:r>
            <a:endParaRPr lang="en-US" altLang="en-US" sz="1200" b="1" dirty="0">
              <a:solidFill>
                <a:schemeClr val="bg1"/>
              </a:solidFill>
            </a:endParaRPr>
          </a:p>
        </p:txBody>
      </p:sp>
      <p:sp>
        <p:nvSpPr>
          <p:cNvPr id="99398" name="ZoneTexte 92"/>
          <p:cNvSpPr txBox="1">
            <a:spLocks noChangeArrowheads="1"/>
          </p:cNvSpPr>
          <p:nvPr/>
        </p:nvSpPr>
        <p:spPr bwMode="auto">
          <a:xfrm>
            <a:off x="582613" y="352583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6</a:t>
            </a:r>
            <a:endParaRPr lang="en-US" altLang="en-US" sz="1200" b="1" dirty="0">
              <a:solidFill>
                <a:schemeClr val="bg1"/>
              </a:solidFill>
            </a:endParaRPr>
          </a:p>
        </p:txBody>
      </p:sp>
      <p:sp>
        <p:nvSpPr>
          <p:cNvPr id="99399" name="ZoneTexte 93"/>
          <p:cNvSpPr txBox="1">
            <a:spLocks noChangeArrowheads="1"/>
          </p:cNvSpPr>
          <p:nvPr/>
        </p:nvSpPr>
        <p:spPr bwMode="auto">
          <a:xfrm>
            <a:off x="582613" y="4002088"/>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7</a:t>
            </a:r>
            <a:endParaRPr lang="en-US" altLang="en-US" sz="1200" b="1" dirty="0">
              <a:solidFill>
                <a:schemeClr val="bg1"/>
              </a:solidFill>
            </a:endParaRPr>
          </a:p>
        </p:txBody>
      </p:sp>
      <p:sp>
        <p:nvSpPr>
          <p:cNvPr id="99400" name="ZoneTexte 94"/>
          <p:cNvSpPr txBox="1">
            <a:spLocks noChangeArrowheads="1"/>
          </p:cNvSpPr>
          <p:nvPr/>
        </p:nvSpPr>
        <p:spPr bwMode="auto">
          <a:xfrm>
            <a:off x="579438" y="448151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8</a:t>
            </a:r>
            <a:endParaRPr lang="en-US" altLang="en-US" sz="1200" b="1" dirty="0">
              <a:solidFill>
                <a:srgbClr val="FFC000"/>
              </a:solidFill>
            </a:endParaRPr>
          </a:p>
        </p:txBody>
      </p:sp>
      <p:sp>
        <p:nvSpPr>
          <p:cNvPr id="99401" name="ZoneTexte 95"/>
          <p:cNvSpPr txBox="1">
            <a:spLocks noChangeArrowheads="1"/>
          </p:cNvSpPr>
          <p:nvPr/>
        </p:nvSpPr>
        <p:spPr bwMode="auto">
          <a:xfrm>
            <a:off x="582613" y="4956175"/>
            <a:ext cx="1111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9</a:t>
            </a:r>
            <a:endParaRPr lang="en-US" altLang="en-US" sz="1200" b="1" dirty="0">
              <a:solidFill>
                <a:srgbClr val="FFC000"/>
              </a:solidFill>
            </a:endParaRPr>
          </a:p>
        </p:txBody>
      </p:sp>
      <p:sp>
        <p:nvSpPr>
          <p:cNvPr id="99402" name="ZoneTexte 96"/>
          <p:cNvSpPr txBox="1">
            <a:spLocks noChangeArrowheads="1"/>
          </p:cNvSpPr>
          <p:nvPr/>
        </p:nvSpPr>
        <p:spPr bwMode="auto">
          <a:xfrm>
            <a:off x="579438" y="5413375"/>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10</a:t>
            </a:r>
            <a:endParaRPr lang="en-US" altLang="en-US" sz="1200" b="1" dirty="0">
              <a:solidFill>
                <a:srgbClr val="FFC000"/>
              </a:solidFill>
            </a:endParaRPr>
          </a:p>
        </p:txBody>
      </p:sp>
      <p:sp>
        <p:nvSpPr>
          <p:cNvPr id="99403" name="ZoneTexte 97"/>
          <p:cNvSpPr txBox="1">
            <a:spLocks noChangeArrowheads="1"/>
          </p:cNvSpPr>
          <p:nvPr/>
        </p:nvSpPr>
        <p:spPr bwMode="auto">
          <a:xfrm>
            <a:off x="582613" y="5902325"/>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11</a:t>
            </a:r>
            <a:endParaRPr lang="en-US" altLang="en-US" sz="1200" b="1" dirty="0">
              <a:solidFill>
                <a:srgbClr val="FFC000"/>
              </a:solidFill>
            </a:endParaRPr>
          </a:p>
        </p:txBody>
      </p:sp>
      <p:sp>
        <p:nvSpPr>
          <p:cNvPr id="99404" name="ZoneTexte 98"/>
          <p:cNvSpPr txBox="1">
            <a:spLocks noChangeArrowheads="1"/>
          </p:cNvSpPr>
          <p:nvPr/>
        </p:nvSpPr>
        <p:spPr bwMode="auto">
          <a:xfrm>
            <a:off x="582613" y="637698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12</a:t>
            </a:r>
            <a:endParaRPr lang="en-US" altLang="en-US" sz="1200" b="1" dirty="0">
              <a:solidFill>
                <a:srgbClr val="FFC000"/>
              </a:solidFill>
            </a:endParaRPr>
          </a:p>
        </p:txBody>
      </p:sp>
      <p:sp>
        <p:nvSpPr>
          <p:cNvPr id="20" name="Accolade fermante 19"/>
          <p:cNvSpPr/>
          <p:nvPr/>
        </p:nvSpPr>
        <p:spPr>
          <a:xfrm>
            <a:off x="5400675" y="4370388"/>
            <a:ext cx="107950" cy="237172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99406" name="Picture 29"/>
          <p:cNvPicPr>
            <a:picLocks noChangeArrowheads="1"/>
          </p:cNvPicPr>
          <p:nvPr/>
        </p:nvPicPr>
        <p:blipFill>
          <a:blip r:embed="rId31">
            <a:extLst>
              <a:ext uri="{28A0092B-C50C-407E-A947-70E740481C1C}">
                <a14:useLocalDpi xmlns:a14="http://schemas.microsoft.com/office/drawing/2010/main"/>
              </a:ext>
            </a:extLst>
          </a:blip>
          <a:srcRect/>
          <a:stretch>
            <a:fillRect/>
          </a:stretch>
        </p:blipFill>
        <p:spPr bwMode="auto">
          <a:xfrm>
            <a:off x="2335213" y="1093788"/>
            <a:ext cx="3857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eur droit 9"/>
          <p:cNvCxnSpPr/>
          <p:nvPr/>
        </p:nvCxnSpPr>
        <p:spPr>
          <a:xfrm>
            <a:off x="533400" y="110966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530225" y="1558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409" name="ZoneTexte 14"/>
          <p:cNvSpPr txBox="1">
            <a:spLocks noChangeArrowheads="1"/>
          </p:cNvSpPr>
          <p:nvPr/>
        </p:nvSpPr>
        <p:spPr bwMode="auto">
          <a:xfrm>
            <a:off x="5743575" y="5367338"/>
            <a:ext cx="2212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rgbClr val="FFC000"/>
                </a:solidFill>
              </a:rPr>
              <a:t>Apparent extinction</a:t>
            </a:r>
            <a:endParaRPr lang="en-US" altLang="en-US" sz="1800" b="1" dirty="0">
              <a:solidFill>
                <a:srgbClr val="FFC000"/>
              </a:solidFill>
            </a:endParaRPr>
          </a:p>
        </p:txBody>
      </p:sp>
      <p:sp>
        <p:nvSpPr>
          <p:cNvPr id="101" name="Accolade fermante 100"/>
          <p:cNvSpPr/>
          <p:nvPr/>
        </p:nvSpPr>
        <p:spPr>
          <a:xfrm>
            <a:off x="5397500" y="1190625"/>
            <a:ext cx="111125" cy="3087688"/>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99411" name="ZoneTexte 101"/>
          <p:cNvSpPr txBox="1">
            <a:spLocks noChangeArrowheads="1"/>
          </p:cNvSpPr>
          <p:nvPr/>
        </p:nvSpPr>
        <p:spPr bwMode="auto">
          <a:xfrm>
            <a:off x="5741988" y="2468563"/>
            <a:ext cx="2124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chemeClr val="bg1"/>
                </a:solidFill>
              </a:rPr>
              <a:t>Stable populations</a:t>
            </a:r>
            <a:endParaRPr lang="en-US" altLang="en-US" sz="1800" b="1" dirty="0">
              <a:solidFill>
                <a:schemeClr val="bg1"/>
              </a:solidFill>
            </a:endParaRPr>
          </a:p>
        </p:txBody>
      </p:sp>
      <p:sp>
        <p:nvSpPr>
          <p:cNvPr id="103" name="Étoile à 5 branches 102"/>
          <p:cNvSpPr>
            <a:spLocks noChangeAspect="1"/>
          </p:cNvSpPr>
          <p:nvPr/>
        </p:nvSpPr>
        <p:spPr>
          <a:xfrm>
            <a:off x="6308725" y="6348413"/>
            <a:ext cx="393700"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5" name="Rectangle 4"/>
          <p:cNvSpPr/>
          <p:nvPr/>
        </p:nvSpPr>
        <p:spPr>
          <a:xfrm>
            <a:off x="1752600" y="1117600"/>
            <a:ext cx="1109663" cy="539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0" name="Rectangle 99"/>
          <p:cNvSpPr/>
          <p:nvPr/>
        </p:nvSpPr>
        <p:spPr>
          <a:xfrm>
            <a:off x="3408363" y="1119188"/>
            <a:ext cx="544512"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6" name="Rectangle 105"/>
          <p:cNvSpPr/>
          <p:nvPr/>
        </p:nvSpPr>
        <p:spPr>
          <a:xfrm>
            <a:off x="1752600" y="1562100"/>
            <a:ext cx="1109663" cy="46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7" name="Rectangle 106"/>
          <p:cNvSpPr/>
          <p:nvPr/>
        </p:nvSpPr>
        <p:spPr>
          <a:xfrm>
            <a:off x="1747838" y="2041525"/>
            <a:ext cx="1109662" cy="566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8" name="Rectangle 107"/>
          <p:cNvSpPr/>
          <p:nvPr/>
        </p:nvSpPr>
        <p:spPr>
          <a:xfrm>
            <a:off x="1741488" y="2520950"/>
            <a:ext cx="1666875" cy="452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9" name="Rectangle 108"/>
          <p:cNvSpPr/>
          <p:nvPr/>
        </p:nvSpPr>
        <p:spPr>
          <a:xfrm>
            <a:off x="1747838" y="2973388"/>
            <a:ext cx="2208212" cy="45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0" name="Rectangle 109"/>
          <p:cNvSpPr/>
          <p:nvPr/>
        </p:nvSpPr>
        <p:spPr>
          <a:xfrm>
            <a:off x="1751013" y="3421063"/>
            <a:ext cx="1657350" cy="48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1" name="Rectangle 110"/>
          <p:cNvSpPr/>
          <p:nvPr/>
        </p:nvSpPr>
        <p:spPr>
          <a:xfrm>
            <a:off x="1751013" y="3913188"/>
            <a:ext cx="568325" cy="45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2" name="Rectangle 111"/>
          <p:cNvSpPr/>
          <p:nvPr/>
        </p:nvSpPr>
        <p:spPr>
          <a:xfrm>
            <a:off x="3408363" y="3908425"/>
            <a:ext cx="541337" cy="45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3" name="Rectangle 112"/>
          <p:cNvSpPr/>
          <p:nvPr/>
        </p:nvSpPr>
        <p:spPr>
          <a:xfrm>
            <a:off x="1747838" y="4373563"/>
            <a:ext cx="569912" cy="47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4" name="Rectangle 113"/>
          <p:cNvSpPr/>
          <p:nvPr/>
        </p:nvSpPr>
        <p:spPr>
          <a:xfrm>
            <a:off x="3408363" y="4376738"/>
            <a:ext cx="544512" cy="237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5" name="Étoile à 5 branches 114"/>
          <p:cNvSpPr>
            <a:spLocks noChangeAspect="1"/>
          </p:cNvSpPr>
          <p:nvPr/>
        </p:nvSpPr>
        <p:spPr>
          <a:xfrm>
            <a:off x="2940050" y="4421188"/>
            <a:ext cx="393700" cy="363537"/>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16" name="Rectangle 115"/>
          <p:cNvSpPr/>
          <p:nvPr/>
        </p:nvSpPr>
        <p:spPr>
          <a:xfrm>
            <a:off x="4498975" y="4859338"/>
            <a:ext cx="541338" cy="191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942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46263" y="11763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2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22525" y="1196975"/>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2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119697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2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16313" y="11811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3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62138" y="1657350"/>
            <a:ext cx="2889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Rectangle 119"/>
          <p:cNvSpPr/>
          <p:nvPr/>
        </p:nvSpPr>
        <p:spPr>
          <a:xfrm>
            <a:off x="6775450" y="125413"/>
            <a:ext cx="544513"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9432" name="ZoneTexte 5"/>
          <p:cNvSpPr txBox="1">
            <a:spLocks noChangeArrowheads="1"/>
          </p:cNvSpPr>
          <p:nvPr/>
        </p:nvSpPr>
        <p:spPr bwMode="auto">
          <a:xfrm>
            <a:off x="7431088" y="44450"/>
            <a:ext cx="1655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Sampled populations</a:t>
            </a:r>
            <a:endParaRPr lang="en-US" altLang="en-US" sz="1600" dirty="0">
              <a:solidFill>
                <a:schemeClr val="bg1"/>
              </a:solidFill>
            </a:endParaRPr>
          </a:p>
        </p:txBody>
      </p:sp>
      <p:pic>
        <p:nvPicPr>
          <p:cNvPr id="9943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6904038" y="785813"/>
            <a:ext cx="2889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434" name="ZoneTexte 121"/>
          <p:cNvSpPr txBox="1">
            <a:spLocks noChangeArrowheads="1"/>
          </p:cNvSpPr>
          <p:nvPr/>
        </p:nvSpPr>
        <p:spPr bwMode="auto">
          <a:xfrm>
            <a:off x="7431088" y="741363"/>
            <a:ext cx="16557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Species detected</a:t>
            </a:r>
            <a:endParaRPr lang="en-US" altLang="en-US" sz="1600" dirty="0">
              <a:solidFill>
                <a:schemeClr val="bg1"/>
              </a:solidFill>
            </a:endParaRPr>
          </a:p>
        </p:txBody>
      </p:sp>
      <p:sp>
        <p:nvSpPr>
          <p:cNvPr id="123" name="Étoile à 5 branches 122"/>
          <p:cNvSpPr>
            <a:spLocks noChangeAspect="1"/>
          </p:cNvSpPr>
          <p:nvPr/>
        </p:nvSpPr>
        <p:spPr>
          <a:xfrm>
            <a:off x="6300788" y="5807075"/>
            <a:ext cx="393700" cy="363538"/>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99436" name="ZoneTexte 123"/>
          <p:cNvSpPr txBox="1">
            <a:spLocks noChangeArrowheads="1"/>
          </p:cNvSpPr>
          <p:nvPr/>
        </p:nvSpPr>
        <p:spPr bwMode="auto">
          <a:xfrm>
            <a:off x="6811963" y="5830888"/>
            <a:ext cx="195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Species not detected</a:t>
            </a:r>
            <a:endParaRPr lang="en-US" altLang="en-US" sz="1600" dirty="0">
              <a:solidFill>
                <a:schemeClr val="bg1"/>
              </a:solidFill>
            </a:endParaRPr>
          </a:p>
        </p:txBody>
      </p:sp>
      <p:sp>
        <p:nvSpPr>
          <p:cNvPr id="99437" name="ZoneTexte 124"/>
          <p:cNvSpPr txBox="1">
            <a:spLocks noChangeArrowheads="1"/>
          </p:cNvSpPr>
          <p:nvPr/>
        </p:nvSpPr>
        <p:spPr bwMode="auto">
          <a:xfrm>
            <a:off x="6815138" y="6351588"/>
            <a:ext cx="1955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Dried-out pond</a:t>
            </a:r>
            <a:endParaRPr lang="en-US" altLang="en-US" sz="1600" dirty="0">
              <a:solidFill>
                <a:schemeClr val="bg1"/>
              </a:solidFill>
            </a:endParaRPr>
          </a:p>
        </p:txBody>
      </p:sp>
      <p:pic>
        <p:nvPicPr>
          <p:cNvPr id="9943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58963" y="21478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3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73250" y="2628900"/>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58963" y="3062288"/>
            <a:ext cx="28733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384425" y="1671638"/>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32050" y="2165350"/>
            <a:ext cx="28733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22525" y="2628900"/>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78150" y="2624138"/>
            <a:ext cx="2873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1575" y="3062288"/>
            <a:ext cx="2873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78150" y="3062288"/>
            <a:ext cx="2873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457575" y="3063875"/>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66900" y="3502025"/>
            <a:ext cx="28733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4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9513" y="3502025"/>
            <a:ext cx="2889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86088" y="3502025"/>
            <a:ext cx="2889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71663" y="39830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62138" y="44704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4002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444976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492601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399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8816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63452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5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4941888"/>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6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4149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6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8975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6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636111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6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3163" y="4002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6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39878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46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9513" y="447992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1580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Rectangle 1"/>
          <p:cNvSpPr/>
          <p:nvPr/>
        </p:nvSpPr>
        <p:spPr>
          <a:xfrm>
            <a:off x="527050" y="390525"/>
            <a:ext cx="4518025" cy="63579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0356" name="Picture 2"/>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3263" y="6265863"/>
            <a:ext cx="5032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13263" y="57927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8" name="Picture 6"/>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11675" y="5322888"/>
            <a:ext cx="47148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9" name="Picture 8"/>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13263" y="4851400"/>
            <a:ext cx="522287"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60" name="Picture 3"/>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22650" y="6261100"/>
            <a:ext cx="5175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Connecteur droit 2"/>
          <p:cNvCxnSpPr/>
          <p:nvPr/>
        </p:nvCxnSpPr>
        <p:spPr>
          <a:xfrm>
            <a:off x="1741488" y="400050"/>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0362" name="ZoneTexte 30"/>
          <p:cNvSpPr txBox="1">
            <a:spLocks noChangeArrowheads="1"/>
          </p:cNvSpPr>
          <p:nvPr/>
        </p:nvSpPr>
        <p:spPr bwMode="auto">
          <a:xfrm rot="-5400000">
            <a:off x="1751013"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2006</a:t>
            </a:r>
            <a:endParaRPr lang="en-US" altLang="en-US" sz="1200" b="1" dirty="0">
              <a:solidFill>
                <a:schemeClr val="bg1"/>
              </a:solidFill>
            </a:endParaRPr>
          </a:p>
        </p:txBody>
      </p:sp>
      <p:pic>
        <p:nvPicPr>
          <p:cNvPr id="100363" name="Picture 5"/>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424238" y="5795963"/>
            <a:ext cx="4826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64" name="Picture 7"/>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424238" y="53228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65" name="Picture 9"/>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422650" y="4848225"/>
            <a:ext cx="5175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66" name="Picture 10"/>
          <p:cNvPicPr>
            <a:picLocks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424238" y="4365625"/>
            <a:ext cx="4857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67" name="Picture 11"/>
          <p:cNvPicPr>
            <a:picLocks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757363" y="4367213"/>
            <a:ext cx="503237"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68" name="Picture 12"/>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3422650" y="3895725"/>
            <a:ext cx="35718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69" name="Picture 13"/>
          <p:cNvPicPr>
            <a:picLocks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758950" y="3897313"/>
            <a:ext cx="503238"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0" name="Picture 1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882900" y="3430588"/>
            <a:ext cx="5032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1" name="Picture 1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335213" y="34305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2" name="Picture 1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757363" y="3430588"/>
            <a:ext cx="49847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3" name="Picture 17"/>
          <p:cNvPicPr>
            <a:picLocks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3425825" y="2963863"/>
            <a:ext cx="4826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4" name="Picture 18"/>
          <p:cNvPicPr>
            <a:picLocks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81313" y="2963863"/>
            <a:ext cx="5111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5" name="Picture 19"/>
          <p:cNvPicPr>
            <a:picLocks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335213" y="2962275"/>
            <a:ext cx="465137"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6" name="Picture 20"/>
          <p:cNvPicPr>
            <a:picLocks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1755775" y="2963863"/>
            <a:ext cx="468313"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7" name="Picture 21"/>
          <p:cNvPicPr>
            <a:picLocks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2882900" y="2501900"/>
            <a:ext cx="4968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8" name="Picture 22"/>
          <p:cNvPicPr>
            <a:picLocks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2335213" y="2501900"/>
            <a:ext cx="5175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79" name="Picture 23"/>
          <p:cNvPicPr>
            <a:picLocks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757363" y="2501900"/>
            <a:ext cx="50006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80" name="Picture 24"/>
          <p:cNvPicPr>
            <a:picLocks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336800" y="2035175"/>
            <a:ext cx="4794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81" name="Picture 25"/>
          <p:cNvPicPr>
            <a:picLocks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1758950" y="2033588"/>
            <a:ext cx="5111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82" name="Picture 26"/>
          <p:cNvPicPr>
            <a:picLocks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2336800" y="1558925"/>
            <a:ext cx="5143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83" name="Picture 27"/>
          <p:cNvPicPr>
            <a:picLocks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1758950" y="1565275"/>
            <a:ext cx="51752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84" name="Picture 28"/>
          <p:cNvPicPr>
            <a:picLocks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424238" y="1101725"/>
            <a:ext cx="51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85" name="Picture 30"/>
          <p:cNvPicPr>
            <a:picLocks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757363" y="1093788"/>
            <a:ext cx="5492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onnecteur droit 63"/>
          <p:cNvCxnSpPr/>
          <p:nvPr/>
        </p:nvCxnSpPr>
        <p:spPr>
          <a:xfrm>
            <a:off x="2319338" y="400050"/>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2868613" y="396875"/>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3408363" y="392113"/>
            <a:ext cx="0" cy="63357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3956050"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4503738" y="577850"/>
            <a:ext cx="0" cy="61928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0391" name="ZoneTexte 44"/>
          <p:cNvSpPr txBox="1">
            <a:spLocks noChangeArrowheads="1"/>
          </p:cNvSpPr>
          <p:nvPr/>
        </p:nvSpPr>
        <p:spPr bwMode="auto">
          <a:xfrm rot="-5400000">
            <a:off x="2274888"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2007</a:t>
            </a:r>
            <a:endParaRPr lang="en-US" altLang="en-US" sz="1200" b="1" dirty="0">
              <a:solidFill>
                <a:schemeClr val="bg1"/>
              </a:solidFill>
            </a:endParaRPr>
          </a:p>
        </p:txBody>
      </p:sp>
      <p:sp>
        <p:nvSpPr>
          <p:cNvPr id="100392" name="ZoneTexte 45"/>
          <p:cNvSpPr txBox="1">
            <a:spLocks noChangeArrowheads="1"/>
          </p:cNvSpPr>
          <p:nvPr/>
        </p:nvSpPr>
        <p:spPr bwMode="auto">
          <a:xfrm rot="-5400000">
            <a:off x="2840037"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2008</a:t>
            </a:r>
            <a:endParaRPr lang="en-US" altLang="en-US" sz="1200" b="1" dirty="0">
              <a:solidFill>
                <a:schemeClr val="bg1"/>
              </a:solidFill>
            </a:endParaRPr>
          </a:p>
        </p:txBody>
      </p:sp>
      <p:sp>
        <p:nvSpPr>
          <p:cNvPr id="100393" name="ZoneTexte 46"/>
          <p:cNvSpPr txBox="1">
            <a:spLocks noChangeArrowheads="1"/>
          </p:cNvSpPr>
          <p:nvPr/>
        </p:nvSpPr>
        <p:spPr bwMode="auto">
          <a:xfrm rot="-5400000">
            <a:off x="3382962"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2009</a:t>
            </a:r>
            <a:endParaRPr lang="en-US" altLang="en-US" sz="1200" b="1" dirty="0">
              <a:solidFill>
                <a:schemeClr val="bg1"/>
              </a:solidFill>
            </a:endParaRPr>
          </a:p>
        </p:txBody>
      </p:sp>
      <p:sp>
        <p:nvSpPr>
          <p:cNvPr id="100394" name="ZoneTexte 47"/>
          <p:cNvSpPr txBox="1">
            <a:spLocks noChangeArrowheads="1"/>
          </p:cNvSpPr>
          <p:nvPr/>
        </p:nvSpPr>
        <p:spPr bwMode="auto">
          <a:xfrm rot="-5400000">
            <a:off x="3950494" y="623094"/>
            <a:ext cx="563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2010</a:t>
            </a:r>
            <a:endParaRPr lang="en-US" altLang="en-US" sz="1200" b="1" dirty="0">
              <a:solidFill>
                <a:schemeClr val="bg1"/>
              </a:solidFill>
            </a:endParaRPr>
          </a:p>
        </p:txBody>
      </p:sp>
      <p:sp>
        <p:nvSpPr>
          <p:cNvPr id="100395" name="ZoneTexte 52"/>
          <p:cNvSpPr txBox="1">
            <a:spLocks noChangeArrowheads="1"/>
          </p:cNvSpPr>
          <p:nvPr/>
        </p:nvSpPr>
        <p:spPr bwMode="auto">
          <a:xfrm>
            <a:off x="576263" y="1190625"/>
            <a:ext cx="1117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1</a:t>
            </a:r>
            <a:endParaRPr lang="en-US" altLang="en-US" sz="1200" b="1" dirty="0">
              <a:solidFill>
                <a:schemeClr val="bg1"/>
              </a:solidFill>
            </a:endParaRPr>
          </a:p>
        </p:txBody>
      </p:sp>
      <p:cxnSp>
        <p:nvCxnSpPr>
          <p:cNvPr id="56" name="Connecteur droit 55"/>
          <p:cNvCxnSpPr/>
          <p:nvPr/>
        </p:nvCxnSpPr>
        <p:spPr>
          <a:xfrm>
            <a:off x="528638" y="2036763"/>
            <a:ext cx="45005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527050" y="25146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30225" y="2973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527050" y="3432175"/>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530225" y="391001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527050" y="4370388"/>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530225" y="485457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539750" y="532923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527050" y="57912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30225" y="6275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4497388"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5045075" y="579438"/>
            <a:ext cx="0" cy="61912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0408" name="ZoneTexte 77"/>
          <p:cNvSpPr txBox="1">
            <a:spLocks noChangeArrowheads="1"/>
          </p:cNvSpPr>
          <p:nvPr/>
        </p:nvSpPr>
        <p:spPr bwMode="auto">
          <a:xfrm rot="-5400000">
            <a:off x="4491832" y="624681"/>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2011</a:t>
            </a:r>
            <a:endParaRPr lang="en-US" altLang="en-US" sz="1200" b="1" dirty="0">
              <a:solidFill>
                <a:schemeClr val="bg1"/>
              </a:solidFill>
            </a:endParaRPr>
          </a:p>
        </p:txBody>
      </p:sp>
      <p:sp>
        <p:nvSpPr>
          <p:cNvPr id="79" name="Étoile à 5 branches 78"/>
          <p:cNvSpPr>
            <a:spLocks noChangeAspect="1"/>
          </p:cNvSpPr>
          <p:nvPr/>
        </p:nvSpPr>
        <p:spPr>
          <a:xfrm>
            <a:off x="4011613" y="4903788"/>
            <a:ext cx="395287"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0" name="Étoile à 5 branches 79"/>
          <p:cNvSpPr>
            <a:spLocks noChangeAspect="1"/>
          </p:cNvSpPr>
          <p:nvPr/>
        </p:nvSpPr>
        <p:spPr>
          <a:xfrm>
            <a:off x="4011613" y="5375275"/>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1" name="Étoile à 5 branches 80"/>
          <p:cNvSpPr>
            <a:spLocks noChangeAspect="1"/>
          </p:cNvSpPr>
          <p:nvPr/>
        </p:nvSpPr>
        <p:spPr>
          <a:xfrm>
            <a:off x="4011613" y="5842000"/>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2" name="Étoile à 5 branches 81"/>
          <p:cNvSpPr>
            <a:spLocks noChangeAspect="1"/>
          </p:cNvSpPr>
          <p:nvPr/>
        </p:nvSpPr>
        <p:spPr>
          <a:xfrm>
            <a:off x="4011613" y="6338888"/>
            <a:ext cx="393700" cy="361950"/>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cxnSp>
        <p:nvCxnSpPr>
          <p:cNvPr id="83" name="Connecteur droit 82"/>
          <p:cNvCxnSpPr/>
          <p:nvPr/>
        </p:nvCxnSpPr>
        <p:spPr>
          <a:xfrm>
            <a:off x="536575" y="6765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384175" y="265113"/>
            <a:ext cx="4763" cy="6475412"/>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415" name="ZoneTexte 13"/>
          <p:cNvSpPr txBox="1">
            <a:spLocks noChangeArrowheads="1"/>
          </p:cNvSpPr>
          <p:nvPr/>
        </p:nvSpPr>
        <p:spPr bwMode="auto">
          <a:xfrm rot="-5400000">
            <a:off x="-3080544" y="3320257"/>
            <a:ext cx="6510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Space</a:t>
            </a:r>
            <a:endParaRPr lang="en-US" altLang="en-US" sz="2000" b="1" dirty="0">
              <a:solidFill>
                <a:schemeClr val="bg1"/>
              </a:solidFill>
            </a:endParaRPr>
          </a:p>
        </p:txBody>
      </p:sp>
      <p:cxnSp>
        <p:nvCxnSpPr>
          <p:cNvPr id="16" name="Connecteur droit avec flèche 15"/>
          <p:cNvCxnSpPr/>
          <p:nvPr/>
        </p:nvCxnSpPr>
        <p:spPr>
          <a:xfrm>
            <a:off x="385763" y="276225"/>
            <a:ext cx="4659312"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417" name="ZoneTexte 85"/>
          <p:cNvSpPr txBox="1">
            <a:spLocks noChangeArrowheads="1"/>
          </p:cNvSpPr>
          <p:nvPr/>
        </p:nvSpPr>
        <p:spPr bwMode="auto">
          <a:xfrm>
            <a:off x="385763" y="-90488"/>
            <a:ext cx="4659312" cy="40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Time</a:t>
            </a:r>
            <a:endParaRPr lang="en-US" altLang="en-US" sz="2000" b="1" dirty="0">
              <a:solidFill>
                <a:schemeClr val="bg1"/>
              </a:solidFill>
            </a:endParaRPr>
          </a:p>
        </p:txBody>
      </p:sp>
      <p:sp>
        <p:nvSpPr>
          <p:cNvPr id="100418" name="ZoneTexte 88"/>
          <p:cNvSpPr txBox="1">
            <a:spLocks noChangeArrowheads="1"/>
          </p:cNvSpPr>
          <p:nvPr/>
        </p:nvSpPr>
        <p:spPr bwMode="auto">
          <a:xfrm>
            <a:off x="579438" y="1657350"/>
            <a:ext cx="11144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2</a:t>
            </a:r>
            <a:endParaRPr lang="en-US" altLang="en-US" sz="1200" b="1" dirty="0">
              <a:solidFill>
                <a:schemeClr val="bg1"/>
              </a:solidFill>
            </a:endParaRPr>
          </a:p>
        </p:txBody>
      </p:sp>
      <p:sp>
        <p:nvSpPr>
          <p:cNvPr id="100419" name="ZoneTexte 89"/>
          <p:cNvSpPr txBox="1">
            <a:spLocks noChangeArrowheads="1"/>
          </p:cNvSpPr>
          <p:nvPr/>
        </p:nvSpPr>
        <p:spPr bwMode="auto">
          <a:xfrm>
            <a:off x="576263" y="2147888"/>
            <a:ext cx="1117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3</a:t>
            </a:r>
            <a:endParaRPr lang="en-US" altLang="en-US" sz="1200" b="1" dirty="0">
              <a:solidFill>
                <a:schemeClr val="bg1"/>
              </a:solidFill>
            </a:endParaRPr>
          </a:p>
        </p:txBody>
      </p:sp>
      <p:sp>
        <p:nvSpPr>
          <p:cNvPr id="100420" name="ZoneTexte 90"/>
          <p:cNvSpPr txBox="1">
            <a:spLocks noChangeArrowheads="1"/>
          </p:cNvSpPr>
          <p:nvPr/>
        </p:nvSpPr>
        <p:spPr bwMode="auto">
          <a:xfrm>
            <a:off x="582613" y="2608263"/>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4</a:t>
            </a:r>
            <a:endParaRPr lang="en-US" altLang="en-US" sz="1200" b="1" dirty="0">
              <a:solidFill>
                <a:schemeClr val="bg1"/>
              </a:solidFill>
            </a:endParaRPr>
          </a:p>
        </p:txBody>
      </p:sp>
      <p:sp>
        <p:nvSpPr>
          <p:cNvPr id="100421" name="ZoneTexte 91"/>
          <p:cNvSpPr txBox="1">
            <a:spLocks noChangeArrowheads="1"/>
          </p:cNvSpPr>
          <p:nvPr/>
        </p:nvSpPr>
        <p:spPr bwMode="auto">
          <a:xfrm>
            <a:off x="579438" y="306546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5</a:t>
            </a:r>
            <a:endParaRPr lang="en-US" altLang="en-US" sz="1200" b="1" dirty="0">
              <a:solidFill>
                <a:schemeClr val="bg1"/>
              </a:solidFill>
            </a:endParaRPr>
          </a:p>
        </p:txBody>
      </p:sp>
      <p:sp>
        <p:nvSpPr>
          <p:cNvPr id="100422" name="ZoneTexte 92"/>
          <p:cNvSpPr txBox="1">
            <a:spLocks noChangeArrowheads="1"/>
          </p:cNvSpPr>
          <p:nvPr/>
        </p:nvSpPr>
        <p:spPr bwMode="auto">
          <a:xfrm>
            <a:off x="582613" y="352583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6</a:t>
            </a:r>
            <a:endParaRPr lang="en-US" altLang="en-US" sz="1200" b="1" dirty="0">
              <a:solidFill>
                <a:schemeClr val="bg1"/>
              </a:solidFill>
            </a:endParaRPr>
          </a:p>
        </p:txBody>
      </p:sp>
      <p:sp>
        <p:nvSpPr>
          <p:cNvPr id="100423" name="ZoneTexte 93"/>
          <p:cNvSpPr txBox="1">
            <a:spLocks noChangeArrowheads="1"/>
          </p:cNvSpPr>
          <p:nvPr/>
        </p:nvSpPr>
        <p:spPr bwMode="auto">
          <a:xfrm>
            <a:off x="582613" y="4002088"/>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7</a:t>
            </a:r>
            <a:endParaRPr lang="en-US" altLang="en-US" sz="1200" b="1" dirty="0">
              <a:solidFill>
                <a:schemeClr val="bg1"/>
              </a:solidFill>
            </a:endParaRPr>
          </a:p>
        </p:txBody>
      </p:sp>
      <p:sp>
        <p:nvSpPr>
          <p:cNvPr id="100424" name="ZoneTexte 94"/>
          <p:cNvSpPr txBox="1">
            <a:spLocks noChangeArrowheads="1"/>
          </p:cNvSpPr>
          <p:nvPr/>
        </p:nvSpPr>
        <p:spPr bwMode="auto">
          <a:xfrm>
            <a:off x="579438" y="448151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8</a:t>
            </a:r>
            <a:endParaRPr lang="en-US" altLang="en-US" sz="1200" b="1" dirty="0">
              <a:solidFill>
                <a:srgbClr val="FFC000"/>
              </a:solidFill>
            </a:endParaRPr>
          </a:p>
        </p:txBody>
      </p:sp>
      <p:sp>
        <p:nvSpPr>
          <p:cNvPr id="100425" name="ZoneTexte 95"/>
          <p:cNvSpPr txBox="1">
            <a:spLocks noChangeArrowheads="1"/>
          </p:cNvSpPr>
          <p:nvPr/>
        </p:nvSpPr>
        <p:spPr bwMode="auto">
          <a:xfrm>
            <a:off x="582613" y="4956175"/>
            <a:ext cx="1111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9</a:t>
            </a:r>
            <a:endParaRPr lang="en-US" altLang="en-US" sz="1200" b="1" dirty="0">
              <a:solidFill>
                <a:srgbClr val="FFC000"/>
              </a:solidFill>
            </a:endParaRPr>
          </a:p>
        </p:txBody>
      </p:sp>
      <p:sp>
        <p:nvSpPr>
          <p:cNvPr id="100426" name="ZoneTexte 96"/>
          <p:cNvSpPr txBox="1">
            <a:spLocks noChangeArrowheads="1"/>
          </p:cNvSpPr>
          <p:nvPr/>
        </p:nvSpPr>
        <p:spPr bwMode="auto">
          <a:xfrm>
            <a:off x="579438" y="5413375"/>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10</a:t>
            </a:r>
            <a:endParaRPr lang="en-US" altLang="en-US" sz="1200" b="1" dirty="0">
              <a:solidFill>
                <a:srgbClr val="FFC000"/>
              </a:solidFill>
            </a:endParaRPr>
          </a:p>
        </p:txBody>
      </p:sp>
      <p:sp>
        <p:nvSpPr>
          <p:cNvPr id="100427" name="ZoneTexte 97"/>
          <p:cNvSpPr txBox="1">
            <a:spLocks noChangeArrowheads="1"/>
          </p:cNvSpPr>
          <p:nvPr/>
        </p:nvSpPr>
        <p:spPr bwMode="auto">
          <a:xfrm>
            <a:off x="582613" y="5902325"/>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11</a:t>
            </a:r>
            <a:endParaRPr lang="en-US" altLang="en-US" sz="1200" b="1" dirty="0">
              <a:solidFill>
                <a:srgbClr val="FFC000"/>
              </a:solidFill>
            </a:endParaRPr>
          </a:p>
        </p:txBody>
      </p:sp>
      <p:sp>
        <p:nvSpPr>
          <p:cNvPr id="100428" name="ZoneTexte 98"/>
          <p:cNvSpPr txBox="1">
            <a:spLocks noChangeArrowheads="1"/>
          </p:cNvSpPr>
          <p:nvPr/>
        </p:nvSpPr>
        <p:spPr bwMode="auto">
          <a:xfrm>
            <a:off x="582613" y="637698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12</a:t>
            </a:r>
            <a:endParaRPr lang="en-US" altLang="en-US" sz="1200" b="1" dirty="0">
              <a:solidFill>
                <a:srgbClr val="FFC000"/>
              </a:solidFill>
            </a:endParaRPr>
          </a:p>
        </p:txBody>
      </p:sp>
      <p:pic>
        <p:nvPicPr>
          <p:cNvPr id="100429" name="Picture 29"/>
          <p:cNvPicPr>
            <a:picLocks noChangeArrowheads="1"/>
          </p:cNvPicPr>
          <p:nvPr/>
        </p:nvPicPr>
        <p:blipFill>
          <a:blip r:embed="rId31">
            <a:extLst>
              <a:ext uri="{28A0092B-C50C-407E-A947-70E740481C1C}">
                <a14:useLocalDpi xmlns:a14="http://schemas.microsoft.com/office/drawing/2010/main"/>
              </a:ext>
            </a:extLst>
          </a:blip>
          <a:srcRect/>
          <a:stretch>
            <a:fillRect/>
          </a:stretch>
        </p:blipFill>
        <p:spPr bwMode="auto">
          <a:xfrm>
            <a:off x="2335213" y="1093788"/>
            <a:ext cx="3857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eur droit 9"/>
          <p:cNvCxnSpPr/>
          <p:nvPr/>
        </p:nvCxnSpPr>
        <p:spPr>
          <a:xfrm>
            <a:off x="533400" y="110966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530225" y="1558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ccolade fermante 100"/>
          <p:cNvSpPr/>
          <p:nvPr/>
        </p:nvSpPr>
        <p:spPr>
          <a:xfrm>
            <a:off x="5397500" y="1190625"/>
            <a:ext cx="111125" cy="3087688"/>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 name="Rectangle 4"/>
          <p:cNvSpPr/>
          <p:nvPr/>
        </p:nvSpPr>
        <p:spPr>
          <a:xfrm>
            <a:off x="1752600" y="1117600"/>
            <a:ext cx="1109663" cy="539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0" name="Rectangle 99"/>
          <p:cNvSpPr/>
          <p:nvPr/>
        </p:nvSpPr>
        <p:spPr>
          <a:xfrm>
            <a:off x="3408363" y="1119188"/>
            <a:ext cx="544512"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6" name="Rectangle 105"/>
          <p:cNvSpPr/>
          <p:nvPr/>
        </p:nvSpPr>
        <p:spPr>
          <a:xfrm>
            <a:off x="1752600" y="1562100"/>
            <a:ext cx="1109663" cy="46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7" name="Rectangle 106"/>
          <p:cNvSpPr/>
          <p:nvPr/>
        </p:nvSpPr>
        <p:spPr>
          <a:xfrm>
            <a:off x="1747838" y="2041525"/>
            <a:ext cx="1109662" cy="566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8" name="Rectangle 107"/>
          <p:cNvSpPr/>
          <p:nvPr/>
        </p:nvSpPr>
        <p:spPr>
          <a:xfrm>
            <a:off x="1741488" y="2520950"/>
            <a:ext cx="1666875" cy="452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9" name="Rectangle 108"/>
          <p:cNvSpPr/>
          <p:nvPr/>
        </p:nvSpPr>
        <p:spPr>
          <a:xfrm>
            <a:off x="1747838" y="2973388"/>
            <a:ext cx="2208212" cy="45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0" name="Rectangle 109"/>
          <p:cNvSpPr/>
          <p:nvPr/>
        </p:nvSpPr>
        <p:spPr>
          <a:xfrm>
            <a:off x="1751013" y="3421063"/>
            <a:ext cx="1657350" cy="48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1" name="Rectangle 110"/>
          <p:cNvSpPr/>
          <p:nvPr/>
        </p:nvSpPr>
        <p:spPr>
          <a:xfrm>
            <a:off x="1751013" y="3913188"/>
            <a:ext cx="568325" cy="45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2" name="Rectangle 111"/>
          <p:cNvSpPr/>
          <p:nvPr/>
        </p:nvSpPr>
        <p:spPr>
          <a:xfrm>
            <a:off x="3408363" y="3908425"/>
            <a:ext cx="541337" cy="45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3" name="Rectangle 112"/>
          <p:cNvSpPr/>
          <p:nvPr/>
        </p:nvSpPr>
        <p:spPr>
          <a:xfrm>
            <a:off x="1747838" y="4373563"/>
            <a:ext cx="569912" cy="47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4" name="Rectangle 113"/>
          <p:cNvSpPr/>
          <p:nvPr/>
        </p:nvSpPr>
        <p:spPr>
          <a:xfrm>
            <a:off x="3408363" y="4376738"/>
            <a:ext cx="544512" cy="237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5" name="Étoile à 5 branches 114"/>
          <p:cNvSpPr>
            <a:spLocks noChangeAspect="1"/>
          </p:cNvSpPr>
          <p:nvPr/>
        </p:nvSpPr>
        <p:spPr>
          <a:xfrm>
            <a:off x="2940050" y="4421188"/>
            <a:ext cx="393700" cy="363537"/>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16" name="Rectangle 115"/>
          <p:cNvSpPr/>
          <p:nvPr/>
        </p:nvSpPr>
        <p:spPr>
          <a:xfrm>
            <a:off x="4498975" y="4859338"/>
            <a:ext cx="541338" cy="191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044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46263" y="11763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4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22525" y="1196975"/>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4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119697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4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16313" y="11811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62138" y="1657350"/>
            <a:ext cx="2889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58963" y="21478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73250" y="2628900"/>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58963" y="3062288"/>
            <a:ext cx="28733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384425" y="1671638"/>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32050" y="2165350"/>
            <a:ext cx="28733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22525" y="2628900"/>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78150" y="2624138"/>
            <a:ext cx="2873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1575" y="3062288"/>
            <a:ext cx="2873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5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78150" y="3062288"/>
            <a:ext cx="2873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457575" y="3063875"/>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66900" y="3502025"/>
            <a:ext cx="28733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9513" y="3502025"/>
            <a:ext cx="2889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86088" y="3502025"/>
            <a:ext cx="2889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71663" y="39830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62138" y="44704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4002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444976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492601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6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399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7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8816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7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63452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7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4941888"/>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7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4149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7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8975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7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636111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7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3163" y="4002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7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39878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7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9513" y="447992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479" name="Rectangle 153"/>
          <p:cNvSpPr>
            <a:spLocks noChangeArrowheads="1"/>
          </p:cNvSpPr>
          <p:nvPr/>
        </p:nvSpPr>
        <p:spPr bwMode="auto">
          <a:xfrm>
            <a:off x="5535613" y="130175"/>
            <a:ext cx="3508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solidFill>
                  <a:schemeClr val="bg1"/>
                </a:solidFill>
              </a:rPr>
              <a:t>Clustering</a:t>
            </a:r>
            <a:endParaRPr lang="en-US" altLang="en-US" sz="1800" dirty="0" smtClean="0">
              <a:solidFill>
                <a:schemeClr val="bg1"/>
              </a:solidFill>
            </a:endParaRPr>
          </a:p>
          <a:p>
            <a:pPr algn="ctr" eaLnBrk="1" hangingPunct="1">
              <a:spcBef>
                <a:spcPct val="0"/>
              </a:spcBef>
              <a:buFontTx/>
              <a:buNone/>
            </a:pPr>
            <a:r>
              <a:rPr lang="en-US" altLang="en-US" sz="1800" dirty="0" smtClean="0">
                <a:solidFill>
                  <a:schemeClr val="bg1"/>
                </a:solidFill>
              </a:rPr>
              <a:t>Groups are not predefined, they are defined based on genotypic information</a:t>
            </a:r>
            <a:endParaRPr lang="en-US" altLang="en-US" sz="1800" dirty="0">
              <a:solidFill>
                <a:schemeClr val="bg1"/>
              </a:solidFill>
            </a:endParaRPr>
          </a:p>
        </p:txBody>
      </p:sp>
      <p:sp>
        <p:nvSpPr>
          <p:cNvPr id="155" name="Rectangle 154"/>
          <p:cNvSpPr/>
          <p:nvPr/>
        </p:nvSpPr>
        <p:spPr>
          <a:xfrm>
            <a:off x="7797800" y="1798638"/>
            <a:ext cx="215900" cy="230187"/>
          </a:xfrm>
          <a:prstGeom prst="rect">
            <a:avLst/>
          </a:pr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6" name="Rectangle 155"/>
          <p:cNvSpPr/>
          <p:nvPr/>
        </p:nvSpPr>
        <p:spPr>
          <a:xfrm>
            <a:off x="7797800" y="2192338"/>
            <a:ext cx="215900" cy="228600"/>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7" name="Rectangle 156"/>
          <p:cNvSpPr/>
          <p:nvPr/>
        </p:nvSpPr>
        <p:spPr>
          <a:xfrm>
            <a:off x="7797800" y="2565400"/>
            <a:ext cx="215900" cy="228600"/>
          </a:xfrm>
          <a:prstGeom prst="rect">
            <a:avLst/>
          </a:prstGeom>
          <a:solidFill>
            <a:schemeClr val="bg2">
              <a:lumMod val="9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8" name="Rectangle 157"/>
          <p:cNvSpPr/>
          <p:nvPr/>
        </p:nvSpPr>
        <p:spPr>
          <a:xfrm>
            <a:off x="7797800" y="2924175"/>
            <a:ext cx="215900" cy="230188"/>
          </a:xfrm>
          <a:prstGeom prst="rect">
            <a:avLst/>
          </a:prstGeom>
          <a:solidFill>
            <a:srgbClr val="99663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9" name="Rectangle 158"/>
          <p:cNvSpPr/>
          <p:nvPr/>
        </p:nvSpPr>
        <p:spPr>
          <a:xfrm>
            <a:off x="7797800" y="3284538"/>
            <a:ext cx="215900" cy="230187"/>
          </a:xfrm>
          <a:prstGeom prst="rect">
            <a:avLst/>
          </a:prstGeom>
          <a:solidFill>
            <a:schemeClr val="accent4">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0" name="Rectangle 159"/>
          <p:cNvSpPr/>
          <p:nvPr/>
        </p:nvSpPr>
        <p:spPr>
          <a:xfrm>
            <a:off x="7797800" y="3632200"/>
            <a:ext cx="215900" cy="228600"/>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0486" name="ZoneTexte 6"/>
          <p:cNvSpPr txBox="1">
            <a:spLocks noChangeArrowheads="1"/>
          </p:cNvSpPr>
          <p:nvPr/>
        </p:nvSpPr>
        <p:spPr bwMode="auto">
          <a:xfrm>
            <a:off x="7740650" y="3797300"/>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b="1" dirty="0" smtClean="0">
                <a:solidFill>
                  <a:schemeClr val="bg1"/>
                </a:solidFill>
              </a:rPr>
              <a:t>…</a:t>
            </a:r>
            <a:endParaRPr lang="en-US" altLang="en-US" sz="2400" b="1" dirty="0">
              <a:solidFill>
                <a:schemeClr val="bg1"/>
              </a:solidFill>
            </a:endParaRPr>
          </a:p>
        </p:txBody>
      </p:sp>
      <p:sp>
        <p:nvSpPr>
          <p:cNvPr id="100487" name="ZoneTexte 160"/>
          <p:cNvSpPr txBox="1">
            <a:spLocks noChangeArrowheads="1"/>
          </p:cNvSpPr>
          <p:nvPr/>
        </p:nvSpPr>
        <p:spPr bwMode="auto">
          <a:xfrm>
            <a:off x="8013700" y="1728788"/>
            <a:ext cx="1020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1</a:t>
            </a:r>
            <a:endParaRPr lang="en-US" altLang="en-US" sz="1600" dirty="0">
              <a:solidFill>
                <a:schemeClr val="bg1"/>
              </a:solidFill>
            </a:endParaRPr>
          </a:p>
        </p:txBody>
      </p:sp>
      <p:sp>
        <p:nvSpPr>
          <p:cNvPr id="100488" name="ZoneTexte 161"/>
          <p:cNvSpPr txBox="1">
            <a:spLocks noChangeArrowheads="1"/>
          </p:cNvSpPr>
          <p:nvPr/>
        </p:nvSpPr>
        <p:spPr bwMode="auto">
          <a:xfrm>
            <a:off x="8013700" y="2125663"/>
            <a:ext cx="1020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2</a:t>
            </a:r>
            <a:endParaRPr lang="en-US" altLang="en-US" sz="1600" dirty="0">
              <a:solidFill>
                <a:schemeClr val="bg1"/>
              </a:solidFill>
            </a:endParaRPr>
          </a:p>
        </p:txBody>
      </p:sp>
      <p:sp>
        <p:nvSpPr>
          <p:cNvPr id="100489" name="ZoneTexte 162"/>
          <p:cNvSpPr txBox="1">
            <a:spLocks noChangeArrowheads="1"/>
          </p:cNvSpPr>
          <p:nvPr/>
        </p:nvSpPr>
        <p:spPr bwMode="auto">
          <a:xfrm>
            <a:off x="8015288" y="2486025"/>
            <a:ext cx="10207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3</a:t>
            </a:r>
            <a:endParaRPr lang="en-US" altLang="en-US" sz="1600" dirty="0">
              <a:solidFill>
                <a:schemeClr val="bg1"/>
              </a:solidFill>
            </a:endParaRPr>
          </a:p>
        </p:txBody>
      </p:sp>
      <p:sp>
        <p:nvSpPr>
          <p:cNvPr id="100490" name="ZoneTexte 163"/>
          <p:cNvSpPr txBox="1">
            <a:spLocks noChangeArrowheads="1"/>
          </p:cNvSpPr>
          <p:nvPr/>
        </p:nvSpPr>
        <p:spPr bwMode="auto">
          <a:xfrm>
            <a:off x="8013700" y="2855913"/>
            <a:ext cx="1020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4</a:t>
            </a:r>
            <a:endParaRPr lang="en-US" altLang="en-US" sz="1600" dirty="0">
              <a:solidFill>
                <a:schemeClr val="bg1"/>
              </a:solidFill>
            </a:endParaRPr>
          </a:p>
        </p:txBody>
      </p:sp>
      <p:sp>
        <p:nvSpPr>
          <p:cNvPr id="100491" name="ZoneTexte 164"/>
          <p:cNvSpPr txBox="1">
            <a:spLocks noChangeArrowheads="1"/>
          </p:cNvSpPr>
          <p:nvPr/>
        </p:nvSpPr>
        <p:spPr bwMode="auto">
          <a:xfrm>
            <a:off x="8013700" y="3233738"/>
            <a:ext cx="1020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5</a:t>
            </a:r>
            <a:endParaRPr lang="en-US" altLang="en-US" sz="1600" dirty="0">
              <a:solidFill>
                <a:schemeClr val="bg1"/>
              </a:solidFill>
            </a:endParaRPr>
          </a:p>
        </p:txBody>
      </p:sp>
      <p:sp>
        <p:nvSpPr>
          <p:cNvPr id="100492" name="ZoneTexte 165"/>
          <p:cNvSpPr txBox="1">
            <a:spLocks noChangeArrowheads="1"/>
          </p:cNvSpPr>
          <p:nvPr/>
        </p:nvSpPr>
        <p:spPr bwMode="auto">
          <a:xfrm>
            <a:off x="8020050" y="3565525"/>
            <a:ext cx="1020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Groupe6</a:t>
            </a:r>
            <a:endParaRPr lang="en-US" altLang="en-US" sz="1600" dirty="0">
              <a:solidFill>
                <a:schemeClr val="bg1"/>
              </a:solidFill>
            </a:endParaRPr>
          </a:p>
        </p:txBody>
      </p:sp>
      <p:sp>
        <p:nvSpPr>
          <p:cNvPr id="100493" name="ZoneTexte 166"/>
          <p:cNvSpPr txBox="1">
            <a:spLocks noChangeArrowheads="1"/>
          </p:cNvSpPr>
          <p:nvPr/>
        </p:nvSpPr>
        <p:spPr bwMode="auto">
          <a:xfrm>
            <a:off x="8023225" y="3902075"/>
            <a:ext cx="1020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Etc.</a:t>
            </a:r>
            <a:endParaRPr lang="en-US" altLang="en-US" sz="1600" dirty="0">
              <a:solidFill>
                <a:schemeClr val="bg1"/>
              </a:solidFill>
            </a:endParaRPr>
          </a:p>
        </p:txBody>
      </p:sp>
      <p:sp>
        <p:nvSpPr>
          <p:cNvPr id="148" name="Accolade fermante 147"/>
          <p:cNvSpPr/>
          <p:nvPr/>
        </p:nvSpPr>
        <p:spPr>
          <a:xfrm>
            <a:off x="5400675" y="4370388"/>
            <a:ext cx="107950" cy="237172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00495" name="ZoneTexte 14"/>
          <p:cNvSpPr txBox="1">
            <a:spLocks noChangeArrowheads="1"/>
          </p:cNvSpPr>
          <p:nvPr/>
        </p:nvSpPr>
        <p:spPr bwMode="auto">
          <a:xfrm>
            <a:off x="5743575" y="5367338"/>
            <a:ext cx="2212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rgbClr val="FFC000"/>
                </a:solidFill>
              </a:rPr>
              <a:t>Apparent extinction</a:t>
            </a:r>
            <a:endParaRPr lang="en-US" altLang="en-US" sz="1800" b="1" dirty="0">
              <a:solidFill>
                <a:srgbClr val="FFC000"/>
              </a:solidFill>
            </a:endParaRPr>
          </a:p>
        </p:txBody>
      </p:sp>
      <p:sp>
        <p:nvSpPr>
          <p:cNvPr id="150" name="Étoile à 5 branches 149"/>
          <p:cNvSpPr>
            <a:spLocks noChangeAspect="1"/>
          </p:cNvSpPr>
          <p:nvPr/>
        </p:nvSpPr>
        <p:spPr>
          <a:xfrm>
            <a:off x="6308725" y="6348413"/>
            <a:ext cx="393700"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51" name="Étoile à 5 branches 150"/>
          <p:cNvSpPr>
            <a:spLocks noChangeAspect="1"/>
          </p:cNvSpPr>
          <p:nvPr/>
        </p:nvSpPr>
        <p:spPr>
          <a:xfrm>
            <a:off x="6300788" y="5807075"/>
            <a:ext cx="393700" cy="363538"/>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00498" name="ZoneTexte 123"/>
          <p:cNvSpPr txBox="1">
            <a:spLocks noChangeArrowheads="1"/>
          </p:cNvSpPr>
          <p:nvPr/>
        </p:nvSpPr>
        <p:spPr bwMode="auto">
          <a:xfrm>
            <a:off x="6811963" y="5830888"/>
            <a:ext cx="195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Species not detected</a:t>
            </a:r>
            <a:endParaRPr lang="en-US" altLang="en-US" sz="1600" dirty="0">
              <a:solidFill>
                <a:schemeClr val="bg1"/>
              </a:solidFill>
            </a:endParaRPr>
          </a:p>
        </p:txBody>
      </p:sp>
      <p:sp>
        <p:nvSpPr>
          <p:cNvPr id="100499" name="ZoneTexte 124"/>
          <p:cNvSpPr txBox="1">
            <a:spLocks noChangeArrowheads="1"/>
          </p:cNvSpPr>
          <p:nvPr/>
        </p:nvSpPr>
        <p:spPr bwMode="auto">
          <a:xfrm>
            <a:off x="6815138" y="6351588"/>
            <a:ext cx="1955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Dried-out pond</a:t>
            </a:r>
            <a:endParaRPr lang="en-US" altLang="en-US" sz="1600" dirty="0">
              <a:solidFill>
                <a:schemeClr val="bg1"/>
              </a:solidFill>
            </a:endParaRPr>
          </a:p>
        </p:txBody>
      </p:sp>
    </p:spTree>
    <p:extLst>
      <p:ext uri="{BB962C8B-B14F-4D97-AF65-F5344CB8AC3E}">
        <p14:creationId xmlns:p14="http://schemas.microsoft.com/office/powerpoint/2010/main" val="962812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Rectangle 1"/>
          <p:cNvSpPr/>
          <p:nvPr/>
        </p:nvSpPr>
        <p:spPr>
          <a:xfrm>
            <a:off x="527050" y="390525"/>
            <a:ext cx="4518025" cy="63579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1380" name="Picture 2"/>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3263" y="6265863"/>
            <a:ext cx="5032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1" name="Picture 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13263" y="57927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2" name="Picture 6"/>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11675" y="5322888"/>
            <a:ext cx="47148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3" name="Picture 8"/>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13263" y="4851400"/>
            <a:ext cx="522287"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4" name="Picture 3"/>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22650" y="6261100"/>
            <a:ext cx="5175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Connecteur droit 2"/>
          <p:cNvCxnSpPr/>
          <p:nvPr/>
        </p:nvCxnSpPr>
        <p:spPr>
          <a:xfrm>
            <a:off x="1741488" y="400050"/>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1386" name="ZoneTexte 30"/>
          <p:cNvSpPr txBox="1">
            <a:spLocks noChangeArrowheads="1"/>
          </p:cNvSpPr>
          <p:nvPr/>
        </p:nvSpPr>
        <p:spPr bwMode="auto">
          <a:xfrm rot="-5400000">
            <a:off x="1751013"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2006</a:t>
            </a:r>
            <a:endParaRPr lang="en-US" altLang="en-US" sz="1200" b="1" dirty="0">
              <a:solidFill>
                <a:schemeClr val="bg1"/>
              </a:solidFill>
            </a:endParaRPr>
          </a:p>
        </p:txBody>
      </p:sp>
      <p:pic>
        <p:nvPicPr>
          <p:cNvPr id="101387" name="Picture 5"/>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424238" y="5795963"/>
            <a:ext cx="4826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8" name="Picture 7"/>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424238" y="53228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9" name="Picture 9"/>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422650" y="4848225"/>
            <a:ext cx="5175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0" name="Picture 10"/>
          <p:cNvPicPr>
            <a:picLocks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424238" y="4365625"/>
            <a:ext cx="4857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1" name="Picture 11"/>
          <p:cNvPicPr>
            <a:picLocks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757363" y="4367213"/>
            <a:ext cx="503237"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2" name="Picture 12"/>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3422650" y="3895725"/>
            <a:ext cx="35718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3" name="Picture 13"/>
          <p:cNvPicPr>
            <a:picLocks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758950" y="3897313"/>
            <a:ext cx="503238"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4" name="Picture 1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882900" y="3430588"/>
            <a:ext cx="5032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5" name="Picture 1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335213" y="34305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6" name="Picture 1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757363" y="3430588"/>
            <a:ext cx="49847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7" name="Picture 17"/>
          <p:cNvPicPr>
            <a:picLocks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3425825" y="2963863"/>
            <a:ext cx="4826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8" name="Picture 18"/>
          <p:cNvPicPr>
            <a:picLocks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81313" y="2963863"/>
            <a:ext cx="5111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9" name="Picture 19"/>
          <p:cNvPicPr>
            <a:picLocks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335213" y="2962275"/>
            <a:ext cx="465137"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0" name="Picture 20"/>
          <p:cNvPicPr>
            <a:picLocks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1755775" y="2963863"/>
            <a:ext cx="468313"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1" name="Picture 21"/>
          <p:cNvPicPr>
            <a:picLocks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2882900" y="2501900"/>
            <a:ext cx="4968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2" name="Picture 22"/>
          <p:cNvPicPr>
            <a:picLocks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2335213" y="2501900"/>
            <a:ext cx="5175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3" name="Picture 23"/>
          <p:cNvPicPr>
            <a:picLocks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757363" y="2501900"/>
            <a:ext cx="50006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4" name="Picture 24"/>
          <p:cNvPicPr>
            <a:picLocks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336800" y="2035175"/>
            <a:ext cx="4794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5" name="Picture 25"/>
          <p:cNvPicPr>
            <a:picLocks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1758950" y="2033588"/>
            <a:ext cx="5111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6" name="Picture 26"/>
          <p:cNvPicPr>
            <a:picLocks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2336800" y="1558925"/>
            <a:ext cx="5143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7" name="Picture 27"/>
          <p:cNvPicPr>
            <a:picLocks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1758950" y="1565275"/>
            <a:ext cx="51752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8" name="Picture 28"/>
          <p:cNvPicPr>
            <a:picLocks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424238" y="1101725"/>
            <a:ext cx="51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409" name="Picture 30"/>
          <p:cNvPicPr>
            <a:picLocks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757363" y="1093788"/>
            <a:ext cx="5492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onnecteur droit 63"/>
          <p:cNvCxnSpPr/>
          <p:nvPr/>
        </p:nvCxnSpPr>
        <p:spPr>
          <a:xfrm>
            <a:off x="2319338" y="400050"/>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3408363" y="392113"/>
            <a:ext cx="0" cy="63357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3956050"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4503738" y="577850"/>
            <a:ext cx="0" cy="61928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1414" name="ZoneTexte 44"/>
          <p:cNvSpPr txBox="1">
            <a:spLocks noChangeArrowheads="1"/>
          </p:cNvSpPr>
          <p:nvPr/>
        </p:nvSpPr>
        <p:spPr bwMode="auto">
          <a:xfrm rot="-5400000">
            <a:off x="2274888"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2007</a:t>
            </a:r>
            <a:endParaRPr lang="en-US" altLang="en-US" sz="1200" b="1" dirty="0">
              <a:solidFill>
                <a:schemeClr val="bg1"/>
              </a:solidFill>
            </a:endParaRPr>
          </a:p>
        </p:txBody>
      </p:sp>
      <p:sp>
        <p:nvSpPr>
          <p:cNvPr id="101415" name="ZoneTexte 45"/>
          <p:cNvSpPr txBox="1">
            <a:spLocks noChangeArrowheads="1"/>
          </p:cNvSpPr>
          <p:nvPr/>
        </p:nvSpPr>
        <p:spPr bwMode="auto">
          <a:xfrm rot="-5400000">
            <a:off x="2840037"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2008</a:t>
            </a:r>
            <a:endParaRPr lang="en-US" altLang="en-US" sz="1200" b="1" dirty="0">
              <a:solidFill>
                <a:schemeClr val="bg1"/>
              </a:solidFill>
            </a:endParaRPr>
          </a:p>
        </p:txBody>
      </p:sp>
      <p:sp>
        <p:nvSpPr>
          <p:cNvPr id="101416" name="ZoneTexte 46"/>
          <p:cNvSpPr txBox="1">
            <a:spLocks noChangeArrowheads="1"/>
          </p:cNvSpPr>
          <p:nvPr/>
        </p:nvSpPr>
        <p:spPr bwMode="auto">
          <a:xfrm rot="-5400000">
            <a:off x="3382962"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2009</a:t>
            </a:r>
            <a:endParaRPr lang="en-US" altLang="en-US" sz="1200" b="1" dirty="0">
              <a:solidFill>
                <a:schemeClr val="bg1"/>
              </a:solidFill>
            </a:endParaRPr>
          </a:p>
        </p:txBody>
      </p:sp>
      <p:sp>
        <p:nvSpPr>
          <p:cNvPr id="101417" name="ZoneTexte 47"/>
          <p:cNvSpPr txBox="1">
            <a:spLocks noChangeArrowheads="1"/>
          </p:cNvSpPr>
          <p:nvPr/>
        </p:nvSpPr>
        <p:spPr bwMode="auto">
          <a:xfrm rot="-5400000">
            <a:off x="3950494" y="623094"/>
            <a:ext cx="563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2010</a:t>
            </a:r>
            <a:endParaRPr lang="en-US" altLang="en-US" sz="1200" b="1" dirty="0">
              <a:solidFill>
                <a:schemeClr val="bg1"/>
              </a:solidFill>
            </a:endParaRPr>
          </a:p>
        </p:txBody>
      </p:sp>
      <p:sp>
        <p:nvSpPr>
          <p:cNvPr id="101418" name="ZoneTexte 52"/>
          <p:cNvSpPr txBox="1">
            <a:spLocks noChangeArrowheads="1"/>
          </p:cNvSpPr>
          <p:nvPr/>
        </p:nvSpPr>
        <p:spPr bwMode="auto">
          <a:xfrm>
            <a:off x="576263" y="1190625"/>
            <a:ext cx="1117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1</a:t>
            </a:r>
            <a:endParaRPr lang="en-US" altLang="en-US" sz="1200" b="1" dirty="0">
              <a:solidFill>
                <a:schemeClr val="bg1"/>
              </a:solidFill>
            </a:endParaRPr>
          </a:p>
        </p:txBody>
      </p:sp>
      <p:cxnSp>
        <p:nvCxnSpPr>
          <p:cNvPr id="56" name="Connecteur droit 55"/>
          <p:cNvCxnSpPr/>
          <p:nvPr/>
        </p:nvCxnSpPr>
        <p:spPr>
          <a:xfrm>
            <a:off x="528638" y="2036763"/>
            <a:ext cx="45005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527050" y="25146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30225" y="2973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527050" y="3432175"/>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530225" y="391001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527050" y="4370388"/>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530225" y="485457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539750" y="532923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527050" y="57912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30225" y="6275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4497388"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5045075" y="579438"/>
            <a:ext cx="0" cy="61912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1431" name="ZoneTexte 77"/>
          <p:cNvSpPr txBox="1">
            <a:spLocks noChangeArrowheads="1"/>
          </p:cNvSpPr>
          <p:nvPr/>
        </p:nvSpPr>
        <p:spPr bwMode="auto">
          <a:xfrm rot="-5400000">
            <a:off x="4491832" y="624681"/>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2011</a:t>
            </a:r>
            <a:endParaRPr lang="en-US" altLang="en-US" sz="1200" b="1" dirty="0">
              <a:solidFill>
                <a:schemeClr val="bg1"/>
              </a:solidFill>
            </a:endParaRPr>
          </a:p>
        </p:txBody>
      </p:sp>
      <p:sp>
        <p:nvSpPr>
          <p:cNvPr id="79" name="Étoile à 5 branches 78"/>
          <p:cNvSpPr>
            <a:spLocks noChangeAspect="1"/>
          </p:cNvSpPr>
          <p:nvPr/>
        </p:nvSpPr>
        <p:spPr>
          <a:xfrm>
            <a:off x="4011613" y="4903788"/>
            <a:ext cx="395287"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0" name="Étoile à 5 branches 79"/>
          <p:cNvSpPr>
            <a:spLocks noChangeAspect="1"/>
          </p:cNvSpPr>
          <p:nvPr/>
        </p:nvSpPr>
        <p:spPr>
          <a:xfrm>
            <a:off x="4011613" y="5375275"/>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1" name="Étoile à 5 branches 80"/>
          <p:cNvSpPr>
            <a:spLocks noChangeAspect="1"/>
          </p:cNvSpPr>
          <p:nvPr/>
        </p:nvSpPr>
        <p:spPr>
          <a:xfrm>
            <a:off x="4011613" y="5842000"/>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2" name="Étoile à 5 branches 81"/>
          <p:cNvSpPr>
            <a:spLocks noChangeAspect="1"/>
          </p:cNvSpPr>
          <p:nvPr/>
        </p:nvSpPr>
        <p:spPr>
          <a:xfrm>
            <a:off x="4011613" y="6338888"/>
            <a:ext cx="393700" cy="361950"/>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cxnSp>
        <p:nvCxnSpPr>
          <p:cNvPr id="83" name="Connecteur droit 82"/>
          <p:cNvCxnSpPr/>
          <p:nvPr/>
        </p:nvCxnSpPr>
        <p:spPr>
          <a:xfrm>
            <a:off x="536575" y="6765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384175" y="265113"/>
            <a:ext cx="4763" cy="6475412"/>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1438" name="ZoneTexte 13"/>
          <p:cNvSpPr txBox="1">
            <a:spLocks noChangeArrowheads="1"/>
          </p:cNvSpPr>
          <p:nvPr/>
        </p:nvSpPr>
        <p:spPr bwMode="auto">
          <a:xfrm rot="-5400000">
            <a:off x="-3080544" y="3320257"/>
            <a:ext cx="6510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Space</a:t>
            </a:r>
            <a:endParaRPr lang="en-US" altLang="en-US" sz="2000" b="1" dirty="0">
              <a:solidFill>
                <a:schemeClr val="bg1"/>
              </a:solidFill>
            </a:endParaRPr>
          </a:p>
        </p:txBody>
      </p:sp>
      <p:cxnSp>
        <p:nvCxnSpPr>
          <p:cNvPr id="16" name="Connecteur droit avec flèche 15"/>
          <p:cNvCxnSpPr/>
          <p:nvPr/>
        </p:nvCxnSpPr>
        <p:spPr>
          <a:xfrm>
            <a:off x="385763" y="276225"/>
            <a:ext cx="4659312"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440" name="ZoneTexte 85"/>
          <p:cNvSpPr txBox="1">
            <a:spLocks noChangeArrowheads="1"/>
          </p:cNvSpPr>
          <p:nvPr/>
        </p:nvSpPr>
        <p:spPr bwMode="auto">
          <a:xfrm>
            <a:off x="385763" y="-90488"/>
            <a:ext cx="4659312" cy="40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Time</a:t>
            </a:r>
            <a:endParaRPr lang="en-US" altLang="en-US" sz="2000" b="1" dirty="0">
              <a:solidFill>
                <a:schemeClr val="bg1"/>
              </a:solidFill>
            </a:endParaRPr>
          </a:p>
        </p:txBody>
      </p:sp>
      <p:sp>
        <p:nvSpPr>
          <p:cNvPr id="101441" name="ZoneTexte 88"/>
          <p:cNvSpPr txBox="1">
            <a:spLocks noChangeArrowheads="1"/>
          </p:cNvSpPr>
          <p:nvPr/>
        </p:nvSpPr>
        <p:spPr bwMode="auto">
          <a:xfrm>
            <a:off x="579438" y="1657350"/>
            <a:ext cx="11144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2</a:t>
            </a:r>
            <a:endParaRPr lang="en-US" altLang="en-US" sz="1200" b="1" dirty="0">
              <a:solidFill>
                <a:schemeClr val="bg1"/>
              </a:solidFill>
            </a:endParaRPr>
          </a:p>
        </p:txBody>
      </p:sp>
      <p:sp>
        <p:nvSpPr>
          <p:cNvPr id="101442" name="ZoneTexte 89"/>
          <p:cNvSpPr txBox="1">
            <a:spLocks noChangeArrowheads="1"/>
          </p:cNvSpPr>
          <p:nvPr/>
        </p:nvSpPr>
        <p:spPr bwMode="auto">
          <a:xfrm>
            <a:off x="576263" y="2147888"/>
            <a:ext cx="1117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3</a:t>
            </a:r>
            <a:endParaRPr lang="en-US" altLang="en-US" sz="1200" b="1" dirty="0">
              <a:solidFill>
                <a:schemeClr val="bg1"/>
              </a:solidFill>
            </a:endParaRPr>
          </a:p>
        </p:txBody>
      </p:sp>
      <p:sp>
        <p:nvSpPr>
          <p:cNvPr id="101443" name="ZoneTexte 90"/>
          <p:cNvSpPr txBox="1">
            <a:spLocks noChangeArrowheads="1"/>
          </p:cNvSpPr>
          <p:nvPr/>
        </p:nvSpPr>
        <p:spPr bwMode="auto">
          <a:xfrm>
            <a:off x="582613" y="2608263"/>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4</a:t>
            </a:r>
            <a:endParaRPr lang="en-US" altLang="en-US" sz="1200" b="1" dirty="0">
              <a:solidFill>
                <a:schemeClr val="bg1"/>
              </a:solidFill>
            </a:endParaRPr>
          </a:p>
        </p:txBody>
      </p:sp>
      <p:sp>
        <p:nvSpPr>
          <p:cNvPr id="101444" name="ZoneTexte 91"/>
          <p:cNvSpPr txBox="1">
            <a:spLocks noChangeArrowheads="1"/>
          </p:cNvSpPr>
          <p:nvPr/>
        </p:nvSpPr>
        <p:spPr bwMode="auto">
          <a:xfrm>
            <a:off x="579438" y="306546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5</a:t>
            </a:r>
            <a:endParaRPr lang="en-US" altLang="en-US" sz="1200" b="1" dirty="0">
              <a:solidFill>
                <a:schemeClr val="bg1"/>
              </a:solidFill>
            </a:endParaRPr>
          </a:p>
        </p:txBody>
      </p:sp>
      <p:sp>
        <p:nvSpPr>
          <p:cNvPr id="101445" name="ZoneTexte 92"/>
          <p:cNvSpPr txBox="1">
            <a:spLocks noChangeArrowheads="1"/>
          </p:cNvSpPr>
          <p:nvPr/>
        </p:nvSpPr>
        <p:spPr bwMode="auto">
          <a:xfrm>
            <a:off x="582613" y="352583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6</a:t>
            </a:r>
            <a:endParaRPr lang="en-US" altLang="en-US" sz="1200" b="1" dirty="0">
              <a:solidFill>
                <a:schemeClr val="bg1"/>
              </a:solidFill>
            </a:endParaRPr>
          </a:p>
        </p:txBody>
      </p:sp>
      <p:sp>
        <p:nvSpPr>
          <p:cNvPr id="101446" name="ZoneTexte 93"/>
          <p:cNvSpPr txBox="1">
            <a:spLocks noChangeArrowheads="1"/>
          </p:cNvSpPr>
          <p:nvPr/>
        </p:nvSpPr>
        <p:spPr bwMode="auto">
          <a:xfrm>
            <a:off x="582613" y="4002088"/>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7</a:t>
            </a:r>
            <a:endParaRPr lang="en-US" altLang="en-US" sz="1200" b="1" dirty="0">
              <a:solidFill>
                <a:schemeClr val="bg1"/>
              </a:solidFill>
            </a:endParaRPr>
          </a:p>
        </p:txBody>
      </p:sp>
      <p:sp>
        <p:nvSpPr>
          <p:cNvPr id="101447" name="ZoneTexte 94"/>
          <p:cNvSpPr txBox="1">
            <a:spLocks noChangeArrowheads="1"/>
          </p:cNvSpPr>
          <p:nvPr/>
        </p:nvSpPr>
        <p:spPr bwMode="auto">
          <a:xfrm>
            <a:off x="579438" y="448151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8</a:t>
            </a:r>
            <a:endParaRPr lang="en-US" altLang="en-US" sz="1200" b="1" dirty="0">
              <a:solidFill>
                <a:srgbClr val="FFC000"/>
              </a:solidFill>
            </a:endParaRPr>
          </a:p>
        </p:txBody>
      </p:sp>
      <p:sp>
        <p:nvSpPr>
          <p:cNvPr id="101448" name="ZoneTexte 95"/>
          <p:cNvSpPr txBox="1">
            <a:spLocks noChangeArrowheads="1"/>
          </p:cNvSpPr>
          <p:nvPr/>
        </p:nvSpPr>
        <p:spPr bwMode="auto">
          <a:xfrm>
            <a:off x="582613" y="4956175"/>
            <a:ext cx="1111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9</a:t>
            </a:r>
            <a:endParaRPr lang="en-US" altLang="en-US" sz="1200" b="1" dirty="0">
              <a:solidFill>
                <a:srgbClr val="FFC000"/>
              </a:solidFill>
            </a:endParaRPr>
          </a:p>
        </p:txBody>
      </p:sp>
      <p:sp>
        <p:nvSpPr>
          <p:cNvPr id="101449" name="ZoneTexte 96"/>
          <p:cNvSpPr txBox="1">
            <a:spLocks noChangeArrowheads="1"/>
          </p:cNvSpPr>
          <p:nvPr/>
        </p:nvSpPr>
        <p:spPr bwMode="auto">
          <a:xfrm>
            <a:off x="579438" y="5413375"/>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10</a:t>
            </a:r>
            <a:endParaRPr lang="en-US" altLang="en-US" sz="1200" b="1" dirty="0">
              <a:solidFill>
                <a:srgbClr val="FFC000"/>
              </a:solidFill>
            </a:endParaRPr>
          </a:p>
        </p:txBody>
      </p:sp>
      <p:sp>
        <p:nvSpPr>
          <p:cNvPr id="101450" name="ZoneTexte 97"/>
          <p:cNvSpPr txBox="1">
            <a:spLocks noChangeArrowheads="1"/>
          </p:cNvSpPr>
          <p:nvPr/>
        </p:nvSpPr>
        <p:spPr bwMode="auto">
          <a:xfrm>
            <a:off x="582613" y="5902325"/>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11</a:t>
            </a:r>
            <a:endParaRPr lang="en-US" altLang="en-US" sz="1200" b="1" dirty="0">
              <a:solidFill>
                <a:srgbClr val="FFC000"/>
              </a:solidFill>
            </a:endParaRPr>
          </a:p>
        </p:txBody>
      </p:sp>
      <p:sp>
        <p:nvSpPr>
          <p:cNvPr id="101451" name="ZoneTexte 98"/>
          <p:cNvSpPr txBox="1">
            <a:spLocks noChangeArrowheads="1"/>
          </p:cNvSpPr>
          <p:nvPr/>
        </p:nvSpPr>
        <p:spPr bwMode="auto">
          <a:xfrm>
            <a:off x="582613" y="637698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12</a:t>
            </a:r>
            <a:endParaRPr lang="en-US" altLang="en-US" sz="1200" b="1" dirty="0">
              <a:solidFill>
                <a:srgbClr val="FFC000"/>
              </a:solidFill>
            </a:endParaRPr>
          </a:p>
        </p:txBody>
      </p:sp>
      <p:sp>
        <p:nvSpPr>
          <p:cNvPr id="20" name="Accolade fermante 19"/>
          <p:cNvSpPr/>
          <p:nvPr/>
        </p:nvSpPr>
        <p:spPr>
          <a:xfrm>
            <a:off x="5400675" y="4370388"/>
            <a:ext cx="107950" cy="237172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1453" name="Picture 29"/>
          <p:cNvPicPr>
            <a:picLocks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335213" y="1093788"/>
            <a:ext cx="54768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eur droit 9"/>
          <p:cNvCxnSpPr/>
          <p:nvPr/>
        </p:nvCxnSpPr>
        <p:spPr>
          <a:xfrm>
            <a:off x="533400" y="110966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530225" y="1558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ccolade fermante 100"/>
          <p:cNvSpPr/>
          <p:nvPr/>
        </p:nvSpPr>
        <p:spPr>
          <a:xfrm>
            <a:off x="5397500" y="1190625"/>
            <a:ext cx="111125" cy="3087688"/>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06" name="Rectangle 105"/>
          <p:cNvSpPr/>
          <p:nvPr/>
        </p:nvSpPr>
        <p:spPr>
          <a:xfrm>
            <a:off x="1752600" y="1562100"/>
            <a:ext cx="1109663" cy="46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7" name="Rectangle 106"/>
          <p:cNvSpPr/>
          <p:nvPr/>
        </p:nvSpPr>
        <p:spPr>
          <a:xfrm>
            <a:off x="1747838" y="2041525"/>
            <a:ext cx="1109662" cy="566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8" name="Rectangle 107"/>
          <p:cNvSpPr/>
          <p:nvPr/>
        </p:nvSpPr>
        <p:spPr>
          <a:xfrm>
            <a:off x="1741488" y="2520950"/>
            <a:ext cx="1666875" cy="452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9" name="Rectangle 108"/>
          <p:cNvSpPr/>
          <p:nvPr/>
        </p:nvSpPr>
        <p:spPr>
          <a:xfrm>
            <a:off x="1747838" y="2973388"/>
            <a:ext cx="2208212" cy="45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0" name="Rectangle 109"/>
          <p:cNvSpPr/>
          <p:nvPr/>
        </p:nvSpPr>
        <p:spPr>
          <a:xfrm>
            <a:off x="1751013" y="3421063"/>
            <a:ext cx="1657350" cy="48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1" name="Rectangle 110"/>
          <p:cNvSpPr/>
          <p:nvPr/>
        </p:nvSpPr>
        <p:spPr>
          <a:xfrm>
            <a:off x="1751013" y="3913188"/>
            <a:ext cx="568325" cy="45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2" name="Rectangle 111"/>
          <p:cNvSpPr/>
          <p:nvPr/>
        </p:nvSpPr>
        <p:spPr>
          <a:xfrm>
            <a:off x="3408363" y="3908425"/>
            <a:ext cx="541337" cy="45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3" name="Rectangle 112"/>
          <p:cNvSpPr/>
          <p:nvPr/>
        </p:nvSpPr>
        <p:spPr>
          <a:xfrm>
            <a:off x="1747838" y="4373563"/>
            <a:ext cx="569912" cy="47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4" name="Rectangle 113"/>
          <p:cNvSpPr/>
          <p:nvPr/>
        </p:nvSpPr>
        <p:spPr>
          <a:xfrm>
            <a:off x="3408363" y="4376738"/>
            <a:ext cx="544512" cy="237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5" name="Étoile à 5 branches 114"/>
          <p:cNvSpPr>
            <a:spLocks noChangeAspect="1"/>
          </p:cNvSpPr>
          <p:nvPr/>
        </p:nvSpPr>
        <p:spPr>
          <a:xfrm>
            <a:off x="2940050" y="4421188"/>
            <a:ext cx="393700" cy="363537"/>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16" name="Rectangle 115"/>
          <p:cNvSpPr/>
          <p:nvPr/>
        </p:nvSpPr>
        <p:spPr>
          <a:xfrm>
            <a:off x="4498975" y="4859338"/>
            <a:ext cx="541338" cy="191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146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119697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6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62138" y="1657350"/>
            <a:ext cx="2889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58963" y="21478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73250" y="2628900"/>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58963" y="3062288"/>
            <a:ext cx="28733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384425" y="1671638"/>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32050" y="2165350"/>
            <a:ext cx="28733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22525" y="2628900"/>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78150" y="2624138"/>
            <a:ext cx="2873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1575" y="3062288"/>
            <a:ext cx="2873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78150" y="3062288"/>
            <a:ext cx="2873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7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457575" y="3063875"/>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66900" y="3502025"/>
            <a:ext cx="28733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9513" y="3502025"/>
            <a:ext cx="2889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86088" y="3502025"/>
            <a:ext cx="2889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71663" y="39830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1862138" y="44704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4002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444976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492601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399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8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8816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9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63452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9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4941888"/>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9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4149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9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8975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9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636111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9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3163" y="4002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9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39878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9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9513" y="447992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 name="Connecteur droit 64"/>
          <p:cNvCxnSpPr/>
          <p:nvPr/>
        </p:nvCxnSpPr>
        <p:spPr>
          <a:xfrm>
            <a:off x="2868613" y="396875"/>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7797800" y="1798638"/>
            <a:ext cx="215900" cy="230187"/>
          </a:xfrm>
          <a:prstGeom prst="rect">
            <a:avLst/>
          </a:pr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6" name="Rectangle 155"/>
          <p:cNvSpPr/>
          <p:nvPr/>
        </p:nvSpPr>
        <p:spPr>
          <a:xfrm>
            <a:off x="7797800" y="2192338"/>
            <a:ext cx="215900" cy="228600"/>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7" name="Rectangle 156"/>
          <p:cNvSpPr/>
          <p:nvPr/>
        </p:nvSpPr>
        <p:spPr>
          <a:xfrm>
            <a:off x="7797800" y="2565400"/>
            <a:ext cx="215900" cy="228600"/>
          </a:xfrm>
          <a:prstGeom prst="rect">
            <a:avLst/>
          </a:prstGeom>
          <a:solidFill>
            <a:schemeClr val="bg2">
              <a:lumMod val="9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8" name="Rectangle 157"/>
          <p:cNvSpPr/>
          <p:nvPr/>
        </p:nvSpPr>
        <p:spPr>
          <a:xfrm>
            <a:off x="7797800" y="2924175"/>
            <a:ext cx="215900" cy="230188"/>
          </a:xfrm>
          <a:prstGeom prst="rect">
            <a:avLst/>
          </a:prstGeom>
          <a:solidFill>
            <a:srgbClr val="99663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9" name="Rectangle 158"/>
          <p:cNvSpPr/>
          <p:nvPr/>
        </p:nvSpPr>
        <p:spPr>
          <a:xfrm>
            <a:off x="7797800" y="3284538"/>
            <a:ext cx="215900" cy="230187"/>
          </a:xfrm>
          <a:prstGeom prst="rect">
            <a:avLst/>
          </a:prstGeom>
          <a:solidFill>
            <a:schemeClr val="accent4">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0" name="Rectangle 159"/>
          <p:cNvSpPr/>
          <p:nvPr/>
        </p:nvSpPr>
        <p:spPr>
          <a:xfrm>
            <a:off x="7797800" y="3632200"/>
            <a:ext cx="215900" cy="228600"/>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1505" name="ZoneTexte 160"/>
          <p:cNvSpPr txBox="1">
            <a:spLocks noChangeArrowheads="1"/>
          </p:cNvSpPr>
          <p:nvPr/>
        </p:nvSpPr>
        <p:spPr bwMode="auto">
          <a:xfrm>
            <a:off x="7740650" y="3797300"/>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b="1" dirty="0" smtClean="0">
                <a:solidFill>
                  <a:schemeClr val="bg1"/>
                </a:solidFill>
              </a:rPr>
              <a:t>…</a:t>
            </a:r>
            <a:endParaRPr lang="en-US" altLang="en-US" sz="2400" b="1" dirty="0">
              <a:solidFill>
                <a:schemeClr val="bg1"/>
              </a:solidFill>
            </a:endParaRPr>
          </a:p>
        </p:txBody>
      </p:sp>
      <p:sp>
        <p:nvSpPr>
          <p:cNvPr id="101506" name="ZoneTexte 161"/>
          <p:cNvSpPr txBox="1">
            <a:spLocks noChangeArrowheads="1"/>
          </p:cNvSpPr>
          <p:nvPr/>
        </p:nvSpPr>
        <p:spPr bwMode="auto">
          <a:xfrm>
            <a:off x="8013700" y="1728788"/>
            <a:ext cx="1020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1</a:t>
            </a:r>
            <a:endParaRPr lang="en-US" altLang="en-US" sz="1600" dirty="0">
              <a:solidFill>
                <a:schemeClr val="bg1"/>
              </a:solidFill>
            </a:endParaRPr>
          </a:p>
        </p:txBody>
      </p:sp>
      <p:sp>
        <p:nvSpPr>
          <p:cNvPr id="101507" name="ZoneTexte 162"/>
          <p:cNvSpPr txBox="1">
            <a:spLocks noChangeArrowheads="1"/>
          </p:cNvSpPr>
          <p:nvPr/>
        </p:nvSpPr>
        <p:spPr bwMode="auto">
          <a:xfrm>
            <a:off x="8013700" y="2125663"/>
            <a:ext cx="1020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2</a:t>
            </a:r>
            <a:endParaRPr lang="en-US" altLang="en-US" sz="1600" dirty="0">
              <a:solidFill>
                <a:schemeClr val="bg1"/>
              </a:solidFill>
            </a:endParaRPr>
          </a:p>
        </p:txBody>
      </p:sp>
      <p:sp>
        <p:nvSpPr>
          <p:cNvPr id="101508" name="ZoneTexte 163"/>
          <p:cNvSpPr txBox="1">
            <a:spLocks noChangeArrowheads="1"/>
          </p:cNvSpPr>
          <p:nvPr/>
        </p:nvSpPr>
        <p:spPr bwMode="auto">
          <a:xfrm>
            <a:off x="8015288" y="2486025"/>
            <a:ext cx="10207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3</a:t>
            </a:r>
            <a:endParaRPr lang="en-US" altLang="en-US" sz="1600" dirty="0">
              <a:solidFill>
                <a:schemeClr val="bg1"/>
              </a:solidFill>
            </a:endParaRPr>
          </a:p>
        </p:txBody>
      </p:sp>
      <p:sp>
        <p:nvSpPr>
          <p:cNvPr id="101509" name="ZoneTexte 164"/>
          <p:cNvSpPr txBox="1">
            <a:spLocks noChangeArrowheads="1"/>
          </p:cNvSpPr>
          <p:nvPr/>
        </p:nvSpPr>
        <p:spPr bwMode="auto">
          <a:xfrm>
            <a:off x="8013700" y="2855913"/>
            <a:ext cx="1020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4</a:t>
            </a:r>
            <a:endParaRPr lang="en-US" altLang="en-US" sz="1600" dirty="0">
              <a:solidFill>
                <a:schemeClr val="bg1"/>
              </a:solidFill>
            </a:endParaRPr>
          </a:p>
        </p:txBody>
      </p:sp>
      <p:sp>
        <p:nvSpPr>
          <p:cNvPr id="101510" name="ZoneTexte 165"/>
          <p:cNvSpPr txBox="1">
            <a:spLocks noChangeArrowheads="1"/>
          </p:cNvSpPr>
          <p:nvPr/>
        </p:nvSpPr>
        <p:spPr bwMode="auto">
          <a:xfrm>
            <a:off x="8013700" y="3233738"/>
            <a:ext cx="1020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5</a:t>
            </a:r>
            <a:endParaRPr lang="en-US" altLang="en-US" sz="1600" dirty="0">
              <a:solidFill>
                <a:schemeClr val="bg1"/>
              </a:solidFill>
            </a:endParaRPr>
          </a:p>
        </p:txBody>
      </p:sp>
      <p:sp>
        <p:nvSpPr>
          <p:cNvPr id="101511" name="ZoneTexte 166"/>
          <p:cNvSpPr txBox="1">
            <a:spLocks noChangeArrowheads="1"/>
          </p:cNvSpPr>
          <p:nvPr/>
        </p:nvSpPr>
        <p:spPr bwMode="auto">
          <a:xfrm>
            <a:off x="8020050" y="3565525"/>
            <a:ext cx="1020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Group 6</a:t>
            </a:r>
            <a:endParaRPr lang="en-US" altLang="en-US" sz="1600" dirty="0">
              <a:solidFill>
                <a:schemeClr val="bg1"/>
              </a:solidFill>
            </a:endParaRPr>
          </a:p>
        </p:txBody>
      </p:sp>
      <p:sp>
        <p:nvSpPr>
          <p:cNvPr id="101512" name="ZoneTexte 167"/>
          <p:cNvSpPr txBox="1">
            <a:spLocks noChangeArrowheads="1"/>
          </p:cNvSpPr>
          <p:nvPr/>
        </p:nvSpPr>
        <p:spPr bwMode="auto">
          <a:xfrm>
            <a:off x="8023225" y="3902075"/>
            <a:ext cx="1020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Etc.</a:t>
            </a:r>
            <a:endParaRPr lang="en-US" altLang="en-US" sz="1600" dirty="0">
              <a:solidFill>
                <a:schemeClr val="bg1"/>
              </a:solidFill>
            </a:endParaRPr>
          </a:p>
        </p:txBody>
      </p:sp>
      <p:sp>
        <p:nvSpPr>
          <p:cNvPr id="101513" name="ZoneTexte 172"/>
          <p:cNvSpPr txBox="1">
            <a:spLocks noChangeArrowheads="1"/>
          </p:cNvSpPr>
          <p:nvPr/>
        </p:nvSpPr>
        <p:spPr bwMode="auto">
          <a:xfrm>
            <a:off x="6084888" y="4241800"/>
            <a:ext cx="16557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600" dirty="0" smtClean="0">
                <a:solidFill>
                  <a:schemeClr val="bg1"/>
                </a:solidFill>
              </a:rPr>
              <a:t>One individual</a:t>
            </a:r>
            <a:endParaRPr lang="en-US" altLang="en-US" sz="1600" dirty="0">
              <a:solidFill>
                <a:schemeClr val="bg1"/>
              </a:solidFill>
            </a:endParaRPr>
          </a:p>
        </p:txBody>
      </p:sp>
      <p:sp>
        <p:nvSpPr>
          <p:cNvPr id="174" name="Rectangle 173"/>
          <p:cNvSpPr/>
          <p:nvPr/>
        </p:nvSpPr>
        <p:spPr>
          <a:xfrm>
            <a:off x="6802438" y="1778000"/>
            <a:ext cx="144462" cy="676275"/>
          </a:xfrm>
          <a:prstGeom prst="rect">
            <a:avLst/>
          </a:pr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5" name="Rectangle 174"/>
          <p:cNvSpPr/>
          <p:nvPr/>
        </p:nvSpPr>
        <p:spPr>
          <a:xfrm>
            <a:off x="6804025" y="2441575"/>
            <a:ext cx="144463" cy="6762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6" name="Rectangle 175"/>
          <p:cNvSpPr/>
          <p:nvPr/>
        </p:nvSpPr>
        <p:spPr>
          <a:xfrm>
            <a:off x="6804025" y="2925763"/>
            <a:ext cx="144463" cy="338137"/>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7" name="Rectangle 176"/>
          <p:cNvSpPr/>
          <p:nvPr/>
        </p:nvSpPr>
        <p:spPr>
          <a:xfrm>
            <a:off x="6804025" y="3263900"/>
            <a:ext cx="147638" cy="908050"/>
          </a:xfrm>
          <a:prstGeom prst="rect">
            <a:avLst/>
          </a:prstGeom>
          <a:solidFill>
            <a:srgbClr val="99663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1518" name="Rectangle 153"/>
          <p:cNvSpPr>
            <a:spLocks noChangeArrowheads="1"/>
          </p:cNvSpPr>
          <p:nvPr/>
        </p:nvSpPr>
        <p:spPr bwMode="auto">
          <a:xfrm>
            <a:off x="5535613" y="130175"/>
            <a:ext cx="3508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solidFill>
                  <a:schemeClr val="bg1"/>
                </a:solidFill>
              </a:rPr>
              <a:t>Clustering</a:t>
            </a:r>
            <a:endParaRPr lang="en-US" altLang="en-US" sz="1800" dirty="0" smtClean="0">
              <a:solidFill>
                <a:schemeClr val="bg1"/>
              </a:solidFill>
            </a:endParaRPr>
          </a:p>
          <a:p>
            <a:pPr algn="ctr" eaLnBrk="1" hangingPunct="1">
              <a:spcBef>
                <a:spcPct val="0"/>
              </a:spcBef>
              <a:buFontTx/>
              <a:buNone/>
            </a:pPr>
            <a:r>
              <a:rPr lang="en-US" altLang="en-US" sz="1800" dirty="0" smtClean="0">
                <a:solidFill>
                  <a:schemeClr val="bg1"/>
                </a:solidFill>
              </a:rPr>
              <a:t>Groups are not predefined, they are defined based on genotypic information</a:t>
            </a:r>
            <a:endParaRPr lang="en-US" altLang="en-US" sz="1800" dirty="0">
              <a:solidFill>
                <a:schemeClr val="bg1"/>
              </a:solidFill>
            </a:endParaRPr>
          </a:p>
        </p:txBody>
      </p:sp>
      <p:sp>
        <p:nvSpPr>
          <p:cNvPr id="101519" name="ZoneTexte 14"/>
          <p:cNvSpPr txBox="1">
            <a:spLocks noChangeArrowheads="1"/>
          </p:cNvSpPr>
          <p:nvPr/>
        </p:nvSpPr>
        <p:spPr bwMode="auto">
          <a:xfrm>
            <a:off x="5743575" y="5367338"/>
            <a:ext cx="2212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rgbClr val="FFC000"/>
                </a:solidFill>
              </a:rPr>
              <a:t>Apparent extinction</a:t>
            </a:r>
            <a:endParaRPr lang="en-US" altLang="en-US" sz="1800" b="1" dirty="0">
              <a:solidFill>
                <a:srgbClr val="FFC000"/>
              </a:solidFill>
            </a:endParaRPr>
          </a:p>
        </p:txBody>
      </p:sp>
      <p:sp>
        <p:nvSpPr>
          <p:cNvPr id="150" name="Étoile à 5 branches 149"/>
          <p:cNvSpPr>
            <a:spLocks noChangeAspect="1"/>
          </p:cNvSpPr>
          <p:nvPr/>
        </p:nvSpPr>
        <p:spPr>
          <a:xfrm>
            <a:off x="6308725" y="6348413"/>
            <a:ext cx="393700"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51" name="Étoile à 5 branches 150"/>
          <p:cNvSpPr>
            <a:spLocks noChangeAspect="1"/>
          </p:cNvSpPr>
          <p:nvPr/>
        </p:nvSpPr>
        <p:spPr>
          <a:xfrm>
            <a:off x="6300788" y="5807075"/>
            <a:ext cx="393700" cy="363538"/>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01522" name="ZoneTexte 123"/>
          <p:cNvSpPr txBox="1">
            <a:spLocks noChangeArrowheads="1"/>
          </p:cNvSpPr>
          <p:nvPr/>
        </p:nvSpPr>
        <p:spPr bwMode="auto">
          <a:xfrm>
            <a:off x="6811963" y="5830888"/>
            <a:ext cx="195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Species not detected</a:t>
            </a:r>
            <a:endParaRPr lang="en-US" altLang="en-US" sz="1600" dirty="0">
              <a:solidFill>
                <a:schemeClr val="bg1"/>
              </a:solidFill>
            </a:endParaRPr>
          </a:p>
        </p:txBody>
      </p:sp>
      <p:sp>
        <p:nvSpPr>
          <p:cNvPr id="101523" name="ZoneTexte 124"/>
          <p:cNvSpPr txBox="1">
            <a:spLocks noChangeArrowheads="1"/>
          </p:cNvSpPr>
          <p:nvPr/>
        </p:nvSpPr>
        <p:spPr bwMode="auto">
          <a:xfrm>
            <a:off x="6815138" y="6351588"/>
            <a:ext cx="1955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Dried-out pond</a:t>
            </a:r>
            <a:endParaRPr lang="en-US" altLang="en-US" sz="1600" dirty="0">
              <a:solidFill>
                <a:schemeClr val="bg1"/>
              </a:solidFill>
            </a:endParaRPr>
          </a:p>
        </p:txBody>
      </p:sp>
    </p:spTree>
    <p:extLst>
      <p:ext uri="{BB962C8B-B14F-4D97-AF65-F5344CB8AC3E}">
        <p14:creationId xmlns:p14="http://schemas.microsoft.com/office/powerpoint/2010/main" val="20314879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6322" t="15599" r="6869" b="6476"/>
          <a:stretch/>
        </p:blipFill>
        <p:spPr bwMode="auto">
          <a:xfrm>
            <a:off x="658232" y="908720"/>
            <a:ext cx="6794088" cy="595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5349922" y="6469683"/>
            <a:ext cx="2312562" cy="388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5436096" y="6315795"/>
            <a:ext cx="1162374" cy="554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14" name="Text Box 21"/>
          <p:cNvSpPr txBox="1">
            <a:spLocks noChangeArrowheads="1"/>
          </p:cNvSpPr>
          <p:nvPr/>
        </p:nvSpPr>
        <p:spPr bwMode="auto">
          <a:xfrm>
            <a:off x="2987824" y="1052736"/>
            <a:ext cx="6048672" cy="132343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Black" pitchFamily="34" charset="0"/>
                <a:cs typeface="Arial" charset="0"/>
              </a:defRPr>
            </a:lvl1pPr>
            <a:lvl2pPr marL="742950" indent="-285750" eaLnBrk="0" hangingPunct="0">
              <a:defRPr>
                <a:solidFill>
                  <a:schemeClr val="tx1"/>
                </a:solidFill>
                <a:latin typeface="Arial Black" pitchFamily="34" charset="0"/>
                <a:cs typeface="Arial" charset="0"/>
              </a:defRPr>
            </a:lvl2pPr>
            <a:lvl3pPr marL="1143000" indent="-228600" eaLnBrk="0" hangingPunct="0">
              <a:defRPr>
                <a:solidFill>
                  <a:schemeClr val="tx1"/>
                </a:solidFill>
                <a:latin typeface="Arial Black" pitchFamily="34" charset="0"/>
                <a:cs typeface="Arial" charset="0"/>
              </a:defRPr>
            </a:lvl3pPr>
            <a:lvl4pPr marL="1600200" indent="-228600" eaLnBrk="0" hangingPunct="0">
              <a:defRPr>
                <a:solidFill>
                  <a:schemeClr val="tx1"/>
                </a:solidFill>
                <a:latin typeface="Arial Black" pitchFamily="34" charset="0"/>
                <a:cs typeface="Arial" charset="0"/>
              </a:defRPr>
            </a:lvl4pPr>
            <a:lvl5pPr marL="2057400" indent="-228600" eaLnBrk="0" hangingPunct="0">
              <a:defRPr>
                <a:solidFill>
                  <a:schemeClr val="tx1"/>
                </a:solidFill>
                <a:latin typeface="Arial Black" pitchFamily="34" charset="0"/>
                <a:cs typeface="Arial" charset="0"/>
              </a:defRPr>
            </a:lvl5pPr>
            <a:lvl6pPr marL="2514600" indent="-228600" eaLnBrk="0" fontAlgn="base" hangingPunct="0">
              <a:spcBef>
                <a:spcPct val="0"/>
              </a:spcBef>
              <a:spcAft>
                <a:spcPct val="0"/>
              </a:spcAft>
              <a:defRPr>
                <a:solidFill>
                  <a:schemeClr val="tx1"/>
                </a:solidFill>
                <a:latin typeface="Arial Black" pitchFamily="34" charset="0"/>
                <a:cs typeface="Arial" charset="0"/>
              </a:defRPr>
            </a:lvl6pPr>
            <a:lvl7pPr marL="2971800" indent="-228600" eaLnBrk="0" fontAlgn="base" hangingPunct="0">
              <a:spcBef>
                <a:spcPct val="0"/>
              </a:spcBef>
              <a:spcAft>
                <a:spcPct val="0"/>
              </a:spcAft>
              <a:defRPr>
                <a:solidFill>
                  <a:schemeClr val="tx1"/>
                </a:solidFill>
                <a:latin typeface="Arial Black" pitchFamily="34" charset="0"/>
                <a:cs typeface="Arial" charset="0"/>
              </a:defRPr>
            </a:lvl7pPr>
            <a:lvl8pPr marL="3429000" indent="-228600" eaLnBrk="0" fontAlgn="base" hangingPunct="0">
              <a:spcBef>
                <a:spcPct val="0"/>
              </a:spcBef>
              <a:spcAft>
                <a:spcPct val="0"/>
              </a:spcAft>
              <a:defRPr>
                <a:solidFill>
                  <a:schemeClr val="tx1"/>
                </a:solidFill>
                <a:latin typeface="Arial Black" pitchFamily="34" charset="0"/>
                <a:cs typeface="Arial" charset="0"/>
              </a:defRPr>
            </a:lvl8pPr>
            <a:lvl9pPr marL="3886200" indent="-228600" eaLnBrk="0" fontAlgn="base" hangingPunct="0">
              <a:spcBef>
                <a:spcPct val="0"/>
              </a:spcBef>
              <a:spcAft>
                <a:spcPct val="0"/>
              </a:spcAft>
              <a:defRPr>
                <a:solidFill>
                  <a:schemeClr val="tx1"/>
                </a:solidFill>
                <a:latin typeface="Arial Black" pitchFamily="34" charset="0"/>
                <a:cs typeface="Arial" charset="0"/>
              </a:defRPr>
            </a:lvl9pPr>
          </a:lstStyle>
          <a:p>
            <a:pPr algn="r" eaLnBrk="1" fontAlgn="base" hangingPunct="1">
              <a:spcBef>
                <a:spcPct val="50000"/>
              </a:spcBef>
              <a:spcAft>
                <a:spcPct val="0"/>
              </a:spcAft>
            </a:pPr>
            <a:r>
              <a:rPr lang="en-US" sz="2000" b="1" dirty="0" smtClean="0">
                <a:solidFill>
                  <a:srgbClr val="FF9933"/>
                </a:solidFill>
                <a:latin typeface="Arial" charset="0"/>
                <a:ea typeface="Arial" charset="0"/>
              </a:rPr>
              <a:t>Grande-Terre</a:t>
            </a:r>
            <a:r>
              <a:rPr lang="en-US" sz="2000" b="1" dirty="0" smtClean="0">
                <a:solidFill>
                  <a:srgbClr val="000000"/>
                </a:solidFill>
                <a:latin typeface="Calibri" pitchFamily="34" charset="0"/>
              </a:rPr>
              <a:t>: a naturally fragmented system</a:t>
            </a:r>
          </a:p>
          <a:p>
            <a:pPr algn="r" eaLnBrk="1" fontAlgn="base" hangingPunct="1">
              <a:spcBef>
                <a:spcPct val="50000"/>
              </a:spcBef>
              <a:spcAft>
                <a:spcPct val="0"/>
              </a:spcAft>
            </a:pPr>
            <a:r>
              <a:rPr lang="en-US" sz="2000" dirty="0" smtClean="0">
                <a:solidFill>
                  <a:srgbClr val="000000"/>
                </a:solidFill>
                <a:latin typeface="Calibri" pitchFamily="34" charset="0"/>
              </a:rPr>
              <a:t>588 Km²</a:t>
            </a:r>
          </a:p>
          <a:p>
            <a:pPr algn="r" eaLnBrk="1" fontAlgn="base" hangingPunct="1">
              <a:spcBef>
                <a:spcPct val="50000"/>
              </a:spcBef>
              <a:spcAft>
                <a:spcPct val="0"/>
              </a:spcAft>
            </a:pPr>
            <a:r>
              <a:rPr lang="en-US" sz="2000" dirty="0" smtClean="0">
                <a:solidFill>
                  <a:srgbClr val="000000"/>
                </a:solidFill>
                <a:latin typeface="Calibri" pitchFamily="34" charset="0"/>
              </a:rPr>
              <a:t>2059 ponds</a:t>
            </a:r>
          </a:p>
        </p:txBody>
      </p:sp>
      <p:sp>
        <p:nvSpPr>
          <p:cNvPr id="3" name="Ellipse 2"/>
          <p:cNvSpPr/>
          <p:nvPr/>
        </p:nvSpPr>
        <p:spPr bwMode="auto">
          <a:xfrm>
            <a:off x="7936411" y="2569092"/>
            <a:ext cx="144016" cy="144016"/>
          </a:xfrm>
          <a:prstGeom prst="ellipse">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4" name="ZoneTexte 3"/>
          <p:cNvSpPr txBox="1"/>
          <p:nvPr/>
        </p:nvSpPr>
        <p:spPr>
          <a:xfrm>
            <a:off x="8101468" y="2486434"/>
            <a:ext cx="1042532" cy="307777"/>
          </a:xfrm>
          <a:prstGeom prst="rect">
            <a:avLst/>
          </a:prstGeom>
          <a:noFill/>
        </p:spPr>
        <p:txBody>
          <a:bodyPr wrap="square" rtlCol="0">
            <a:spAutoFit/>
          </a:bodyPr>
          <a:lstStyle/>
          <a:p>
            <a:r>
              <a:rPr lang="fr-FR" sz="1400" smtClean="0">
                <a:latin typeface="Calibri" pitchFamily="34" charset="0"/>
                <a:cs typeface="Calibri" pitchFamily="34" charset="0"/>
              </a:rPr>
              <a:t>one pond</a:t>
            </a:r>
            <a:endParaRPr lang="fr-FR" sz="1400">
              <a:latin typeface="Calibri" pitchFamily="34" charset="0"/>
              <a:cs typeface="Calibri" pitchFamily="34" charset="0"/>
            </a:endParaRPr>
          </a:p>
        </p:txBody>
      </p:sp>
      <p:sp>
        <p:nvSpPr>
          <p:cNvPr id="23" name="Rectangle 22"/>
          <p:cNvSpPr/>
          <p:nvPr/>
        </p:nvSpPr>
        <p:spPr bwMode="auto">
          <a:xfrm>
            <a:off x="518024" y="5902200"/>
            <a:ext cx="266564" cy="7380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4" name="Rectangle 23"/>
          <p:cNvSpPr/>
          <p:nvPr/>
        </p:nvSpPr>
        <p:spPr bwMode="auto">
          <a:xfrm>
            <a:off x="590149" y="5571956"/>
            <a:ext cx="120715" cy="3282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5" name="Rectangle 24"/>
          <p:cNvSpPr/>
          <p:nvPr/>
        </p:nvSpPr>
        <p:spPr bwMode="auto">
          <a:xfrm>
            <a:off x="467544" y="5575592"/>
            <a:ext cx="252987" cy="2314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6" name="Rectangle 25"/>
          <p:cNvSpPr/>
          <p:nvPr/>
        </p:nvSpPr>
        <p:spPr bwMode="auto">
          <a:xfrm>
            <a:off x="485173" y="5404280"/>
            <a:ext cx="252987" cy="2314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8"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fr-FR" smtClean="0">
              <a:solidFill>
                <a:srgbClr val="000000"/>
              </a:solidFill>
              <a:latin typeface="Arial Black" pitchFamily="34" charset="0"/>
            </a:endParaRPr>
          </a:p>
        </p:txBody>
      </p:sp>
      <p:pic>
        <p:nvPicPr>
          <p:cNvPr id="29" name="Picture 5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 name="Rectangle 56"/>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smtClean="0">
                <a:latin typeface="Arial Black" pitchFamily="34" charset="0"/>
              </a:rPr>
              <a:t>Freshwater ecosystems in the Guadeloupe archipelago</a:t>
            </a:r>
            <a:endParaRPr lang="en-US">
              <a:latin typeface="Arial Black" pitchFamily="34" charset="0"/>
            </a:endParaRPr>
          </a:p>
        </p:txBody>
      </p:sp>
    </p:spTree>
    <p:extLst>
      <p:ext uri="{BB962C8B-B14F-4D97-AF65-F5344CB8AC3E}">
        <p14:creationId xmlns:p14="http://schemas.microsoft.com/office/powerpoint/2010/main" val="1082616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Rectangle 1"/>
          <p:cNvSpPr/>
          <p:nvPr/>
        </p:nvSpPr>
        <p:spPr>
          <a:xfrm>
            <a:off x="527050" y="390525"/>
            <a:ext cx="4518025" cy="63579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2404" name="Picture 2"/>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3263" y="6265863"/>
            <a:ext cx="5032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5" name="Picture 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13263" y="57927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6" name="Picture 6"/>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11675" y="5322888"/>
            <a:ext cx="47148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7" name="Picture 8"/>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13263" y="4851400"/>
            <a:ext cx="522287"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8" name="Picture 3"/>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22650" y="6261100"/>
            <a:ext cx="5175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Connecteur droit 2"/>
          <p:cNvCxnSpPr/>
          <p:nvPr/>
        </p:nvCxnSpPr>
        <p:spPr>
          <a:xfrm>
            <a:off x="1741488" y="400050"/>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2410" name="ZoneTexte 30"/>
          <p:cNvSpPr txBox="1">
            <a:spLocks noChangeArrowheads="1"/>
          </p:cNvSpPr>
          <p:nvPr/>
        </p:nvSpPr>
        <p:spPr bwMode="auto">
          <a:xfrm rot="-5400000">
            <a:off x="1751013"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2006</a:t>
            </a:r>
            <a:endParaRPr lang="en-US" altLang="en-US" sz="1200" b="1" dirty="0">
              <a:solidFill>
                <a:schemeClr val="bg1"/>
              </a:solidFill>
            </a:endParaRPr>
          </a:p>
        </p:txBody>
      </p:sp>
      <p:pic>
        <p:nvPicPr>
          <p:cNvPr id="102411" name="Picture 5"/>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424238" y="5795963"/>
            <a:ext cx="4826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12" name="Picture 7"/>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424238" y="53228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13" name="Picture 9"/>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422650" y="4848225"/>
            <a:ext cx="5175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14" name="Picture 10"/>
          <p:cNvPicPr>
            <a:picLocks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424238" y="4365625"/>
            <a:ext cx="4857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15" name="Picture 11"/>
          <p:cNvPicPr>
            <a:picLocks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757363" y="4367213"/>
            <a:ext cx="503237"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16" name="Picture 12"/>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3422650" y="3895725"/>
            <a:ext cx="51752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17" name="Picture 13"/>
          <p:cNvPicPr>
            <a:picLocks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758950" y="3897313"/>
            <a:ext cx="547688"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18" name="Picture 1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882900" y="3430588"/>
            <a:ext cx="5032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19" name="Picture 1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335213" y="34305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0" name="Picture 1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757363" y="3430588"/>
            <a:ext cx="54927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1" name="Picture 17"/>
          <p:cNvPicPr>
            <a:picLocks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3425825" y="2963863"/>
            <a:ext cx="4826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2" name="Picture 18"/>
          <p:cNvPicPr>
            <a:picLocks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81313" y="2963863"/>
            <a:ext cx="5111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3" name="Picture 19"/>
          <p:cNvPicPr>
            <a:picLocks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335213" y="2962275"/>
            <a:ext cx="500062"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4" name="Picture 20"/>
          <p:cNvPicPr>
            <a:picLocks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755775" y="2963863"/>
            <a:ext cx="550863"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5" name="Picture 21"/>
          <p:cNvPicPr>
            <a:picLocks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2882900" y="2501900"/>
            <a:ext cx="4968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6" name="Picture 22"/>
          <p:cNvPicPr>
            <a:picLocks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2335213" y="2501900"/>
            <a:ext cx="5175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7" name="Picture 23"/>
          <p:cNvPicPr>
            <a:picLocks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757363" y="2501900"/>
            <a:ext cx="560387"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8" name="Picture 24"/>
          <p:cNvPicPr>
            <a:picLocks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336800" y="2035175"/>
            <a:ext cx="5143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9" name="Picture 25"/>
          <p:cNvPicPr>
            <a:picLocks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1758950" y="2033588"/>
            <a:ext cx="5588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0" name="Picture 26"/>
          <p:cNvPicPr>
            <a:picLocks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2336800" y="1558925"/>
            <a:ext cx="5143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1" name="Picture 27"/>
          <p:cNvPicPr>
            <a:picLocks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1758950" y="1565275"/>
            <a:ext cx="54768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2" name="Picture 28"/>
          <p:cNvPicPr>
            <a:picLocks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424238" y="1101725"/>
            <a:ext cx="51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3" name="Picture 30"/>
          <p:cNvPicPr>
            <a:picLocks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757363" y="1093788"/>
            <a:ext cx="5492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onnecteur droit 63"/>
          <p:cNvCxnSpPr/>
          <p:nvPr/>
        </p:nvCxnSpPr>
        <p:spPr>
          <a:xfrm>
            <a:off x="2319338" y="400050"/>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3408363" y="392113"/>
            <a:ext cx="0" cy="63357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3956050"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4503738" y="577850"/>
            <a:ext cx="0" cy="61928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2438" name="ZoneTexte 44"/>
          <p:cNvSpPr txBox="1">
            <a:spLocks noChangeArrowheads="1"/>
          </p:cNvSpPr>
          <p:nvPr/>
        </p:nvSpPr>
        <p:spPr bwMode="auto">
          <a:xfrm rot="-5400000">
            <a:off x="2274888"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2007</a:t>
            </a:r>
            <a:endParaRPr lang="en-US" altLang="en-US" sz="1200" b="1" dirty="0">
              <a:solidFill>
                <a:schemeClr val="bg1"/>
              </a:solidFill>
            </a:endParaRPr>
          </a:p>
        </p:txBody>
      </p:sp>
      <p:sp>
        <p:nvSpPr>
          <p:cNvPr id="102439" name="ZoneTexte 45"/>
          <p:cNvSpPr txBox="1">
            <a:spLocks noChangeArrowheads="1"/>
          </p:cNvSpPr>
          <p:nvPr/>
        </p:nvSpPr>
        <p:spPr bwMode="auto">
          <a:xfrm rot="-5400000">
            <a:off x="2840037"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2008</a:t>
            </a:r>
            <a:endParaRPr lang="en-US" altLang="en-US" sz="1200" b="1" dirty="0">
              <a:solidFill>
                <a:schemeClr val="bg1"/>
              </a:solidFill>
            </a:endParaRPr>
          </a:p>
        </p:txBody>
      </p:sp>
      <p:sp>
        <p:nvSpPr>
          <p:cNvPr id="102440" name="ZoneTexte 46"/>
          <p:cNvSpPr txBox="1">
            <a:spLocks noChangeArrowheads="1"/>
          </p:cNvSpPr>
          <p:nvPr/>
        </p:nvSpPr>
        <p:spPr bwMode="auto">
          <a:xfrm rot="-5400000">
            <a:off x="3382962"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2009</a:t>
            </a:r>
            <a:endParaRPr lang="en-US" altLang="en-US" sz="1200" b="1" dirty="0">
              <a:solidFill>
                <a:schemeClr val="bg1"/>
              </a:solidFill>
            </a:endParaRPr>
          </a:p>
        </p:txBody>
      </p:sp>
      <p:sp>
        <p:nvSpPr>
          <p:cNvPr id="102441" name="ZoneTexte 47"/>
          <p:cNvSpPr txBox="1">
            <a:spLocks noChangeArrowheads="1"/>
          </p:cNvSpPr>
          <p:nvPr/>
        </p:nvSpPr>
        <p:spPr bwMode="auto">
          <a:xfrm rot="-5400000">
            <a:off x="3950494" y="623094"/>
            <a:ext cx="563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2010</a:t>
            </a:r>
            <a:endParaRPr lang="en-US" altLang="en-US" sz="1200" b="1" dirty="0">
              <a:solidFill>
                <a:schemeClr val="bg1"/>
              </a:solidFill>
            </a:endParaRPr>
          </a:p>
        </p:txBody>
      </p:sp>
      <p:sp>
        <p:nvSpPr>
          <p:cNvPr id="102442" name="ZoneTexte 52"/>
          <p:cNvSpPr txBox="1">
            <a:spLocks noChangeArrowheads="1"/>
          </p:cNvSpPr>
          <p:nvPr/>
        </p:nvSpPr>
        <p:spPr bwMode="auto">
          <a:xfrm>
            <a:off x="576263" y="1190625"/>
            <a:ext cx="1117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1</a:t>
            </a:r>
            <a:endParaRPr lang="en-US" altLang="en-US" sz="1200" b="1" dirty="0">
              <a:solidFill>
                <a:schemeClr val="bg1"/>
              </a:solidFill>
            </a:endParaRPr>
          </a:p>
        </p:txBody>
      </p:sp>
      <p:cxnSp>
        <p:nvCxnSpPr>
          <p:cNvPr id="56" name="Connecteur droit 55"/>
          <p:cNvCxnSpPr/>
          <p:nvPr/>
        </p:nvCxnSpPr>
        <p:spPr>
          <a:xfrm>
            <a:off x="528638" y="2036763"/>
            <a:ext cx="45005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527050" y="25146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30225" y="2973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527050" y="3432175"/>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530225" y="391001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527050" y="4370388"/>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530225" y="485457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539750" y="532923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527050" y="57912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30225" y="6275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4497388"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5045075" y="579438"/>
            <a:ext cx="0" cy="61912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2455" name="ZoneTexte 77"/>
          <p:cNvSpPr txBox="1">
            <a:spLocks noChangeArrowheads="1"/>
          </p:cNvSpPr>
          <p:nvPr/>
        </p:nvSpPr>
        <p:spPr bwMode="auto">
          <a:xfrm rot="-5400000">
            <a:off x="4491832" y="624681"/>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2011</a:t>
            </a:r>
            <a:endParaRPr lang="en-US" altLang="en-US" sz="1200" b="1" dirty="0">
              <a:solidFill>
                <a:schemeClr val="bg1"/>
              </a:solidFill>
            </a:endParaRPr>
          </a:p>
        </p:txBody>
      </p:sp>
      <p:sp>
        <p:nvSpPr>
          <p:cNvPr id="79" name="Étoile à 5 branches 78"/>
          <p:cNvSpPr>
            <a:spLocks noChangeAspect="1"/>
          </p:cNvSpPr>
          <p:nvPr/>
        </p:nvSpPr>
        <p:spPr>
          <a:xfrm>
            <a:off x="4011613" y="4903788"/>
            <a:ext cx="395287"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0" name="Étoile à 5 branches 79"/>
          <p:cNvSpPr>
            <a:spLocks noChangeAspect="1"/>
          </p:cNvSpPr>
          <p:nvPr/>
        </p:nvSpPr>
        <p:spPr>
          <a:xfrm>
            <a:off x="4011613" y="5375275"/>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1" name="Étoile à 5 branches 80"/>
          <p:cNvSpPr>
            <a:spLocks noChangeAspect="1"/>
          </p:cNvSpPr>
          <p:nvPr/>
        </p:nvSpPr>
        <p:spPr>
          <a:xfrm>
            <a:off x="4011613" y="5842000"/>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2" name="Étoile à 5 branches 81"/>
          <p:cNvSpPr>
            <a:spLocks noChangeAspect="1"/>
          </p:cNvSpPr>
          <p:nvPr/>
        </p:nvSpPr>
        <p:spPr>
          <a:xfrm>
            <a:off x="4011613" y="6338888"/>
            <a:ext cx="393700" cy="361950"/>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cxnSp>
        <p:nvCxnSpPr>
          <p:cNvPr id="83" name="Connecteur droit 82"/>
          <p:cNvCxnSpPr/>
          <p:nvPr/>
        </p:nvCxnSpPr>
        <p:spPr>
          <a:xfrm>
            <a:off x="536575" y="6765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384175" y="265113"/>
            <a:ext cx="4763" cy="6475412"/>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2462" name="ZoneTexte 13"/>
          <p:cNvSpPr txBox="1">
            <a:spLocks noChangeArrowheads="1"/>
          </p:cNvSpPr>
          <p:nvPr/>
        </p:nvSpPr>
        <p:spPr bwMode="auto">
          <a:xfrm rot="-5400000">
            <a:off x="-3080544" y="3320257"/>
            <a:ext cx="6510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Space</a:t>
            </a:r>
            <a:endParaRPr lang="en-US" altLang="en-US" sz="2000" b="1" dirty="0">
              <a:solidFill>
                <a:schemeClr val="bg1"/>
              </a:solidFill>
            </a:endParaRPr>
          </a:p>
        </p:txBody>
      </p:sp>
      <p:cxnSp>
        <p:nvCxnSpPr>
          <p:cNvPr id="16" name="Connecteur droit avec flèche 15"/>
          <p:cNvCxnSpPr/>
          <p:nvPr/>
        </p:nvCxnSpPr>
        <p:spPr>
          <a:xfrm>
            <a:off x="385763" y="276225"/>
            <a:ext cx="4659312"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464" name="ZoneTexte 85"/>
          <p:cNvSpPr txBox="1">
            <a:spLocks noChangeArrowheads="1"/>
          </p:cNvSpPr>
          <p:nvPr/>
        </p:nvSpPr>
        <p:spPr bwMode="auto">
          <a:xfrm>
            <a:off x="385763" y="-90488"/>
            <a:ext cx="4659312" cy="40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Time</a:t>
            </a:r>
            <a:endParaRPr lang="en-US" altLang="en-US" sz="2000" b="1" dirty="0">
              <a:solidFill>
                <a:schemeClr val="bg1"/>
              </a:solidFill>
            </a:endParaRPr>
          </a:p>
        </p:txBody>
      </p:sp>
      <p:sp>
        <p:nvSpPr>
          <p:cNvPr id="102465" name="ZoneTexte 88"/>
          <p:cNvSpPr txBox="1">
            <a:spLocks noChangeArrowheads="1"/>
          </p:cNvSpPr>
          <p:nvPr/>
        </p:nvSpPr>
        <p:spPr bwMode="auto">
          <a:xfrm>
            <a:off x="579438" y="1657350"/>
            <a:ext cx="11144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2</a:t>
            </a:r>
            <a:endParaRPr lang="en-US" altLang="en-US" sz="1200" b="1" dirty="0">
              <a:solidFill>
                <a:schemeClr val="bg1"/>
              </a:solidFill>
            </a:endParaRPr>
          </a:p>
        </p:txBody>
      </p:sp>
      <p:sp>
        <p:nvSpPr>
          <p:cNvPr id="102466" name="ZoneTexte 89"/>
          <p:cNvSpPr txBox="1">
            <a:spLocks noChangeArrowheads="1"/>
          </p:cNvSpPr>
          <p:nvPr/>
        </p:nvSpPr>
        <p:spPr bwMode="auto">
          <a:xfrm>
            <a:off x="576263" y="2147888"/>
            <a:ext cx="1117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3</a:t>
            </a:r>
            <a:endParaRPr lang="en-US" altLang="en-US" sz="1200" b="1" dirty="0">
              <a:solidFill>
                <a:schemeClr val="bg1"/>
              </a:solidFill>
            </a:endParaRPr>
          </a:p>
        </p:txBody>
      </p:sp>
      <p:sp>
        <p:nvSpPr>
          <p:cNvPr id="102467" name="ZoneTexte 90"/>
          <p:cNvSpPr txBox="1">
            <a:spLocks noChangeArrowheads="1"/>
          </p:cNvSpPr>
          <p:nvPr/>
        </p:nvSpPr>
        <p:spPr bwMode="auto">
          <a:xfrm>
            <a:off x="582613" y="2608263"/>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4</a:t>
            </a:r>
            <a:endParaRPr lang="en-US" altLang="en-US" sz="1200" b="1" dirty="0">
              <a:solidFill>
                <a:schemeClr val="bg1"/>
              </a:solidFill>
            </a:endParaRPr>
          </a:p>
        </p:txBody>
      </p:sp>
      <p:sp>
        <p:nvSpPr>
          <p:cNvPr id="102468" name="ZoneTexte 91"/>
          <p:cNvSpPr txBox="1">
            <a:spLocks noChangeArrowheads="1"/>
          </p:cNvSpPr>
          <p:nvPr/>
        </p:nvSpPr>
        <p:spPr bwMode="auto">
          <a:xfrm>
            <a:off x="579438" y="306546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5</a:t>
            </a:r>
            <a:endParaRPr lang="en-US" altLang="en-US" sz="1200" b="1" dirty="0">
              <a:solidFill>
                <a:schemeClr val="bg1"/>
              </a:solidFill>
            </a:endParaRPr>
          </a:p>
        </p:txBody>
      </p:sp>
      <p:sp>
        <p:nvSpPr>
          <p:cNvPr id="102469" name="ZoneTexte 92"/>
          <p:cNvSpPr txBox="1">
            <a:spLocks noChangeArrowheads="1"/>
          </p:cNvSpPr>
          <p:nvPr/>
        </p:nvSpPr>
        <p:spPr bwMode="auto">
          <a:xfrm>
            <a:off x="582613" y="352583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6</a:t>
            </a:r>
            <a:endParaRPr lang="en-US" altLang="en-US" sz="1200" b="1" dirty="0">
              <a:solidFill>
                <a:schemeClr val="bg1"/>
              </a:solidFill>
            </a:endParaRPr>
          </a:p>
        </p:txBody>
      </p:sp>
      <p:sp>
        <p:nvSpPr>
          <p:cNvPr id="102470" name="ZoneTexte 93"/>
          <p:cNvSpPr txBox="1">
            <a:spLocks noChangeArrowheads="1"/>
          </p:cNvSpPr>
          <p:nvPr/>
        </p:nvSpPr>
        <p:spPr bwMode="auto">
          <a:xfrm>
            <a:off x="582613" y="4002088"/>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7</a:t>
            </a:r>
            <a:endParaRPr lang="en-US" altLang="en-US" sz="1200" b="1" dirty="0">
              <a:solidFill>
                <a:schemeClr val="bg1"/>
              </a:solidFill>
            </a:endParaRPr>
          </a:p>
        </p:txBody>
      </p:sp>
      <p:sp>
        <p:nvSpPr>
          <p:cNvPr id="102471" name="ZoneTexte 94"/>
          <p:cNvSpPr txBox="1">
            <a:spLocks noChangeArrowheads="1"/>
          </p:cNvSpPr>
          <p:nvPr/>
        </p:nvSpPr>
        <p:spPr bwMode="auto">
          <a:xfrm>
            <a:off x="579438" y="448151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8</a:t>
            </a:r>
            <a:endParaRPr lang="en-US" altLang="en-US" sz="1200" b="1" dirty="0">
              <a:solidFill>
                <a:srgbClr val="FFC000"/>
              </a:solidFill>
            </a:endParaRPr>
          </a:p>
        </p:txBody>
      </p:sp>
      <p:sp>
        <p:nvSpPr>
          <p:cNvPr id="102472" name="ZoneTexte 95"/>
          <p:cNvSpPr txBox="1">
            <a:spLocks noChangeArrowheads="1"/>
          </p:cNvSpPr>
          <p:nvPr/>
        </p:nvSpPr>
        <p:spPr bwMode="auto">
          <a:xfrm>
            <a:off x="582613" y="4956175"/>
            <a:ext cx="1111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9</a:t>
            </a:r>
            <a:endParaRPr lang="en-US" altLang="en-US" sz="1200" b="1" dirty="0">
              <a:solidFill>
                <a:srgbClr val="FFC000"/>
              </a:solidFill>
            </a:endParaRPr>
          </a:p>
        </p:txBody>
      </p:sp>
      <p:sp>
        <p:nvSpPr>
          <p:cNvPr id="102473" name="ZoneTexte 96"/>
          <p:cNvSpPr txBox="1">
            <a:spLocks noChangeArrowheads="1"/>
          </p:cNvSpPr>
          <p:nvPr/>
        </p:nvSpPr>
        <p:spPr bwMode="auto">
          <a:xfrm>
            <a:off x="579438" y="5413375"/>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10</a:t>
            </a:r>
            <a:endParaRPr lang="en-US" altLang="en-US" sz="1200" b="1" dirty="0">
              <a:solidFill>
                <a:srgbClr val="FFC000"/>
              </a:solidFill>
            </a:endParaRPr>
          </a:p>
        </p:txBody>
      </p:sp>
      <p:sp>
        <p:nvSpPr>
          <p:cNvPr id="102474" name="ZoneTexte 97"/>
          <p:cNvSpPr txBox="1">
            <a:spLocks noChangeArrowheads="1"/>
          </p:cNvSpPr>
          <p:nvPr/>
        </p:nvSpPr>
        <p:spPr bwMode="auto">
          <a:xfrm>
            <a:off x="582613" y="5902325"/>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11</a:t>
            </a:r>
            <a:endParaRPr lang="en-US" altLang="en-US" sz="1200" b="1" dirty="0">
              <a:solidFill>
                <a:srgbClr val="FFC000"/>
              </a:solidFill>
            </a:endParaRPr>
          </a:p>
        </p:txBody>
      </p:sp>
      <p:sp>
        <p:nvSpPr>
          <p:cNvPr id="102475" name="ZoneTexte 98"/>
          <p:cNvSpPr txBox="1">
            <a:spLocks noChangeArrowheads="1"/>
          </p:cNvSpPr>
          <p:nvPr/>
        </p:nvSpPr>
        <p:spPr bwMode="auto">
          <a:xfrm>
            <a:off x="582613" y="637698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12</a:t>
            </a:r>
            <a:endParaRPr lang="en-US" altLang="en-US" sz="1200" b="1" dirty="0">
              <a:solidFill>
                <a:srgbClr val="FFC000"/>
              </a:solidFill>
            </a:endParaRPr>
          </a:p>
        </p:txBody>
      </p:sp>
      <p:sp>
        <p:nvSpPr>
          <p:cNvPr id="20" name="Accolade fermante 19"/>
          <p:cNvSpPr/>
          <p:nvPr/>
        </p:nvSpPr>
        <p:spPr>
          <a:xfrm>
            <a:off x="5400675" y="4370388"/>
            <a:ext cx="107950" cy="237172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2477" name="Picture 29"/>
          <p:cNvPicPr>
            <a:picLocks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335213" y="1093788"/>
            <a:ext cx="54768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eur droit 9"/>
          <p:cNvCxnSpPr/>
          <p:nvPr/>
        </p:nvCxnSpPr>
        <p:spPr>
          <a:xfrm>
            <a:off x="533400" y="110966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530225" y="1558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ccolade fermante 100"/>
          <p:cNvSpPr/>
          <p:nvPr/>
        </p:nvSpPr>
        <p:spPr>
          <a:xfrm>
            <a:off x="5397500" y="1190625"/>
            <a:ext cx="111125" cy="3087688"/>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15" name="Étoile à 5 branches 114"/>
          <p:cNvSpPr>
            <a:spLocks noChangeAspect="1"/>
          </p:cNvSpPr>
          <p:nvPr/>
        </p:nvSpPr>
        <p:spPr>
          <a:xfrm>
            <a:off x="2940050" y="4421188"/>
            <a:ext cx="393700" cy="363537"/>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16" name="Rectangle 115"/>
          <p:cNvSpPr/>
          <p:nvPr/>
        </p:nvSpPr>
        <p:spPr>
          <a:xfrm>
            <a:off x="4498975" y="4859338"/>
            <a:ext cx="541338" cy="191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248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119697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4941888"/>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4149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8975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636111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3163" y="4002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39878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9513" y="447992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1" name="Rectangle 103"/>
          <p:cNvSpPr>
            <a:spLocks noChangeArrowheads="1"/>
          </p:cNvSpPr>
          <p:nvPr/>
        </p:nvSpPr>
        <p:spPr bwMode="auto">
          <a:xfrm>
            <a:off x="5535613" y="130175"/>
            <a:ext cx="3508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solidFill>
                  <a:schemeClr val="bg1"/>
                </a:solidFill>
              </a:rPr>
              <a:t>Clustering</a:t>
            </a:r>
            <a:endParaRPr lang="en-US" altLang="en-US" sz="1800" dirty="0" smtClean="0">
              <a:solidFill>
                <a:schemeClr val="bg1"/>
              </a:solidFill>
            </a:endParaRPr>
          </a:p>
          <a:p>
            <a:pPr algn="ctr" eaLnBrk="1" hangingPunct="1">
              <a:spcBef>
                <a:spcPct val="0"/>
              </a:spcBef>
              <a:buFontTx/>
              <a:buNone/>
            </a:pPr>
            <a:r>
              <a:rPr lang="en-US" altLang="en-US" sz="1800" dirty="0" smtClean="0">
                <a:solidFill>
                  <a:schemeClr val="bg1"/>
                </a:solidFill>
              </a:rPr>
              <a:t>Groups are not predefined, they are defined based on genotypic information</a:t>
            </a:r>
            <a:endParaRPr lang="en-US" altLang="en-US" sz="1800" dirty="0">
              <a:solidFill>
                <a:schemeClr val="bg1"/>
              </a:solidFill>
            </a:endParaRPr>
          </a:p>
        </p:txBody>
      </p:sp>
      <p:sp>
        <p:nvSpPr>
          <p:cNvPr id="105" name="Rectangle 104"/>
          <p:cNvSpPr/>
          <p:nvPr/>
        </p:nvSpPr>
        <p:spPr>
          <a:xfrm>
            <a:off x="1747838" y="4373563"/>
            <a:ext cx="569912" cy="47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7" name="Rectangle 106"/>
          <p:cNvSpPr/>
          <p:nvPr/>
        </p:nvSpPr>
        <p:spPr>
          <a:xfrm>
            <a:off x="3408363" y="4376738"/>
            <a:ext cx="544512" cy="237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249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444976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5"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492601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6"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399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8816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63452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9" name="ZoneTexte 136"/>
          <p:cNvSpPr txBox="1">
            <a:spLocks noChangeArrowheads="1"/>
          </p:cNvSpPr>
          <p:nvPr/>
        </p:nvSpPr>
        <p:spPr bwMode="auto">
          <a:xfrm>
            <a:off x="5741988" y="2468563"/>
            <a:ext cx="2124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chemeClr val="bg1"/>
                </a:solidFill>
              </a:rPr>
              <a:t>Stable populations</a:t>
            </a:r>
            <a:endParaRPr lang="en-US" altLang="en-US" sz="1800" b="1" dirty="0">
              <a:solidFill>
                <a:schemeClr val="bg1"/>
              </a:solidFill>
            </a:endParaRPr>
          </a:p>
        </p:txBody>
      </p:sp>
      <p:cxnSp>
        <p:nvCxnSpPr>
          <p:cNvPr id="65" name="Connecteur droit 64"/>
          <p:cNvCxnSpPr/>
          <p:nvPr/>
        </p:nvCxnSpPr>
        <p:spPr>
          <a:xfrm>
            <a:off x="2868613" y="396875"/>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2501" name="ZoneTexte 14"/>
          <p:cNvSpPr txBox="1">
            <a:spLocks noChangeArrowheads="1"/>
          </p:cNvSpPr>
          <p:nvPr/>
        </p:nvSpPr>
        <p:spPr bwMode="auto">
          <a:xfrm>
            <a:off x="5743575" y="5367338"/>
            <a:ext cx="2212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rgbClr val="FFC000"/>
                </a:solidFill>
              </a:rPr>
              <a:t>Apparent extinction</a:t>
            </a:r>
            <a:endParaRPr lang="en-US" altLang="en-US" sz="1800" b="1" dirty="0">
              <a:solidFill>
                <a:srgbClr val="FFC000"/>
              </a:solidFill>
            </a:endParaRPr>
          </a:p>
        </p:txBody>
      </p:sp>
      <p:sp>
        <p:nvSpPr>
          <p:cNvPr id="108" name="Étoile à 5 branches 107"/>
          <p:cNvSpPr>
            <a:spLocks noChangeAspect="1"/>
          </p:cNvSpPr>
          <p:nvPr/>
        </p:nvSpPr>
        <p:spPr>
          <a:xfrm>
            <a:off x="6308725" y="6348413"/>
            <a:ext cx="393700"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09" name="Étoile à 5 branches 108"/>
          <p:cNvSpPr>
            <a:spLocks noChangeAspect="1"/>
          </p:cNvSpPr>
          <p:nvPr/>
        </p:nvSpPr>
        <p:spPr>
          <a:xfrm>
            <a:off x="6300788" y="5807075"/>
            <a:ext cx="393700" cy="363538"/>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02504" name="ZoneTexte 123"/>
          <p:cNvSpPr txBox="1">
            <a:spLocks noChangeArrowheads="1"/>
          </p:cNvSpPr>
          <p:nvPr/>
        </p:nvSpPr>
        <p:spPr bwMode="auto">
          <a:xfrm>
            <a:off x="6811963" y="5830888"/>
            <a:ext cx="195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Species not detected</a:t>
            </a:r>
            <a:endParaRPr lang="en-US" altLang="en-US" sz="1600" dirty="0">
              <a:solidFill>
                <a:schemeClr val="bg1"/>
              </a:solidFill>
            </a:endParaRPr>
          </a:p>
        </p:txBody>
      </p:sp>
      <p:sp>
        <p:nvSpPr>
          <p:cNvPr id="102505" name="ZoneTexte 124"/>
          <p:cNvSpPr txBox="1">
            <a:spLocks noChangeArrowheads="1"/>
          </p:cNvSpPr>
          <p:nvPr/>
        </p:nvSpPr>
        <p:spPr bwMode="auto">
          <a:xfrm>
            <a:off x="6815138" y="6351588"/>
            <a:ext cx="1955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Dried-out pond</a:t>
            </a:r>
            <a:endParaRPr lang="en-US" altLang="en-US" sz="1600" dirty="0">
              <a:solidFill>
                <a:schemeClr val="bg1"/>
              </a:solidFill>
            </a:endParaRPr>
          </a:p>
        </p:txBody>
      </p:sp>
    </p:spTree>
    <p:extLst>
      <p:ext uri="{BB962C8B-B14F-4D97-AF65-F5344CB8AC3E}">
        <p14:creationId xmlns:p14="http://schemas.microsoft.com/office/powerpoint/2010/main" val="13053784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Rectangle 1"/>
          <p:cNvSpPr/>
          <p:nvPr/>
        </p:nvSpPr>
        <p:spPr>
          <a:xfrm>
            <a:off x="527050" y="390525"/>
            <a:ext cx="4518025" cy="63579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3428" name="Picture 2"/>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3263" y="6265863"/>
            <a:ext cx="5032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29" name="Picture 4"/>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13263" y="57927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0" name="Picture 6"/>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11675" y="5322888"/>
            <a:ext cx="471488"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1" name="Picture 8"/>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13263" y="4851400"/>
            <a:ext cx="522287"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2" name="Picture 3"/>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22650" y="6261100"/>
            <a:ext cx="5175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Connecteur droit 2"/>
          <p:cNvCxnSpPr/>
          <p:nvPr/>
        </p:nvCxnSpPr>
        <p:spPr>
          <a:xfrm>
            <a:off x="1741488" y="400050"/>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3434" name="ZoneTexte 30"/>
          <p:cNvSpPr txBox="1">
            <a:spLocks noChangeArrowheads="1"/>
          </p:cNvSpPr>
          <p:nvPr/>
        </p:nvSpPr>
        <p:spPr bwMode="auto">
          <a:xfrm rot="-5400000">
            <a:off x="1751013"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2006</a:t>
            </a:r>
            <a:endParaRPr lang="en-US" altLang="en-US" sz="1200" b="1" dirty="0">
              <a:solidFill>
                <a:schemeClr val="bg1"/>
              </a:solidFill>
            </a:endParaRPr>
          </a:p>
        </p:txBody>
      </p:sp>
      <p:pic>
        <p:nvPicPr>
          <p:cNvPr id="103435" name="Picture 5"/>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424238" y="5795963"/>
            <a:ext cx="4826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6" name="Picture 7"/>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424238" y="53228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7" name="Picture 9"/>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422650" y="4848225"/>
            <a:ext cx="5175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8" name="Picture 10"/>
          <p:cNvPicPr>
            <a:picLocks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424238" y="4365625"/>
            <a:ext cx="4857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9" name="Picture 11"/>
          <p:cNvPicPr>
            <a:picLocks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757363" y="4367213"/>
            <a:ext cx="503237"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0" name="Picture 12"/>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3422650" y="3895725"/>
            <a:ext cx="51752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1" name="Picture 13"/>
          <p:cNvPicPr>
            <a:picLocks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758950" y="3897313"/>
            <a:ext cx="547688"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2" name="Picture 1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882900" y="3430588"/>
            <a:ext cx="5032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3" name="Picture 1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335213" y="34305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4" name="Picture 1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757363" y="3430588"/>
            <a:ext cx="54927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5" name="Picture 17"/>
          <p:cNvPicPr>
            <a:picLocks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3425825" y="2963863"/>
            <a:ext cx="4826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6" name="Picture 18"/>
          <p:cNvPicPr>
            <a:picLocks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81313" y="2963863"/>
            <a:ext cx="5111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7" name="Picture 19"/>
          <p:cNvPicPr>
            <a:picLocks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335213" y="2962275"/>
            <a:ext cx="500062"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8" name="Picture 20"/>
          <p:cNvPicPr>
            <a:picLocks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755775" y="2963863"/>
            <a:ext cx="550863"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9" name="Picture 21"/>
          <p:cNvPicPr>
            <a:picLocks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2882900" y="2501900"/>
            <a:ext cx="4968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50" name="Picture 22"/>
          <p:cNvPicPr>
            <a:picLocks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2335213" y="2501900"/>
            <a:ext cx="5175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51" name="Picture 23"/>
          <p:cNvPicPr>
            <a:picLocks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757363" y="2501900"/>
            <a:ext cx="560387"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52" name="Picture 24"/>
          <p:cNvPicPr>
            <a:picLocks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336800" y="2035175"/>
            <a:ext cx="5143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53" name="Picture 25"/>
          <p:cNvPicPr>
            <a:picLocks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1758950" y="2033588"/>
            <a:ext cx="5588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54" name="Picture 26"/>
          <p:cNvPicPr>
            <a:picLocks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2336800" y="1558925"/>
            <a:ext cx="5143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55" name="Picture 27"/>
          <p:cNvPicPr>
            <a:picLocks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1758950" y="1565275"/>
            <a:ext cx="54768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56" name="Picture 28"/>
          <p:cNvPicPr>
            <a:picLocks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424238" y="1101725"/>
            <a:ext cx="51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57" name="Picture 30"/>
          <p:cNvPicPr>
            <a:picLocks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757363" y="1093788"/>
            <a:ext cx="5492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Connecteur droit 63"/>
          <p:cNvCxnSpPr/>
          <p:nvPr/>
        </p:nvCxnSpPr>
        <p:spPr>
          <a:xfrm>
            <a:off x="2319338" y="400050"/>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3408363" y="392113"/>
            <a:ext cx="0" cy="63357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a:off x="3956050"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a:off x="4503738" y="577850"/>
            <a:ext cx="0" cy="61928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3462" name="ZoneTexte 44"/>
          <p:cNvSpPr txBox="1">
            <a:spLocks noChangeArrowheads="1"/>
          </p:cNvSpPr>
          <p:nvPr/>
        </p:nvSpPr>
        <p:spPr bwMode="auto">
          <a:xfrm rot="-5400000">
            <a:off x="2274888"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2007</a:t>
            </a:r>
            <a:endParaRPr lang="en-US" altLang="en-US" sz="1200" b="1" dirty="0">
              <a:solidFill>
                <a:schemeClr val="bg1"/>
              </a:solidFill>
            </a:endParaRPr>
          </a:p>
        </p:txBody>
      </p:sp>
      <p:sp>
        <p:nvSpPr>
          <p:cNvPr id="103463" name="ZoneTexte 45"/>
          <p:cNvSpPr txBox="1">
            <a:spLocks noChangeArrowheads="1"/>
          </p:cNvSpPr>
          <p:nvPr/>
        </p:nvSpPr>
        <p:spPr bwMode="auto">
          <a:xfrm rot="-5400000">
            <a:off x="2840037"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2008</a:t>
            </a:r>
            <a:endParaRPr lang="en-US" altLang="en-US" sz="1200" b="1" dirty="0">
              <a:solidFill>
                <a:schemeClr val="bg1"/>
              </a:solidFill>
            </a:endParaRPr>
          </a:p>
        </p:txBody>
      </p:sp>
      <p:sp>
        <p:nvSpPr>
          <p:cNvPr id="103464" name="ZoneTexte 46"/>
          <p:cNvSpPr txBox="1">
            <a:spLocks noChangeArrowheads="1"/>
          </p:cNvSpPr>
          <p:nvPr/>
        </p:nvSpPr>
        <p:spPr bwMode="auto">
          <a:xfrm rot="-5400000">
            <a:off x="3382962"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2009</a:t>
            </a:r>
            <a:endParaRPr lang="en-US" altLang="en-US" sz="1200" b="1" dirty="0">
              <a:solidFill>
                <a:schemeClr val="bg1"/>
              </a:solidFill>
            </a:endParaRPr>
          </a:p>
        </p:txBody>
      </p:sp>
      <p:sp>
        <p:nvSpPr>
          <p:cNvPr id="103465" name="ZoneTexte 47"/>
          <p:cNvSpPr txBox="1">
            <a:spLocks noChangeArrowheads="1"/>
          </p:cNvSpPr>
          <p:nvPr/>
        </p:nvSpPr>
        <p:spPr bwMode="auto">
          <a:xfrm rot="-5400000">
            <a:off x="3950494" y="623094"/>
            <a:ext cx="563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2010</a:t>
            </a:r>
            <a:endParaRPr lang="en-US" altLang="en-US" sz="1200" b="1" dirty="0">
              <a:solidFill>
                <a:schemeClr val="bg1"/>
              </a:solidFill>
            </a:endParaRPr>
          </a:p>
        </p:txBody>
      </p:sp>
      <p:sp>
        <p:nvSpPr>
          <p:cNvPr id="103466" name="ZoneTexte 52"/>
          <p:cNvSpPr txBox="1">
            <a:spLocks noChangeArrowheads="1"/>
          </p:cNvSpPr>
          <p:nvPr/>
        </p:nvSpPr>
        <p:spPr bwMode="auto">
          <a:xfrm>
            <a:off x="576263" y="1190625"/>
            <a:ext cx="1117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1</a:t>
            </a:r>
            <a:endParaRPr lang="en-US" altLang="en-US" sz="1200" b="1" dirty="0">
              <a:solidFill>
                <a:schemeClr val="bg1"/>
              </a:solidFill>
            </a:endParaRPr>
          </a:p>
        </p:txBody>
      </p:sp>
      <p:cxnSp>
        <p:nvCxnSpPr>
          <p:cNvPr id="56" name="Connecteur droit 55"/>
          <p:cNvCxnSpPr/>
          <p:nvPr/>
        </p:nvCxnSpPr>
        <p:spPr>
          <a:xfrm>
            <a:off x="528638" y="2036763"/>
            <a:ext cx="45005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527050" y="25146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30225" y="2973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527050" y="3432175"/>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530225" y="391001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527050" y="4370388"/>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530225" y="485457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539750" y="532923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527050" y="57912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530225" y="6275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4497388"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5045075" y="579438"/>
            <a:ext cx="0" cy="61912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3479" name="ZoneTexte 77"/>
          <p:cNvSpPr txBox="1">
            <a:spLocks noChangeArrowheads="1"/>
          </p:cNvSpPr>
          <p:nvPr/>
        </p:nvSpPr>
        <p:spPr bwMode="auto">
          <a:xfrm rot="-5400000">
            <a:off x="4491832" y="624681"/>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2011</a:t>
            </a:r>
            <a:endParaRPr lang="en-US" altLang="en-US" sz="1200" b="1" dirty="0">
              <a:solidFill>
                <a:schemeClr val="bg1"/>
              </a:solidFill>
            </a:endParaRPr>
          </a:p>
        </p:txBody>
      </p:sp>
      <p:sp>
        <p:nvSpPr>
          <p:cNvPr id="79" name="Étoile à 5 branches 78"/>
          <p:cNvSpPr>
            <a:spLocks noChangeAspect="1"/>
          </p:cNvSpPr>
          <p:nvPr/>
        </p:nvSpPr>
        <p:spPr>
          <a:xfrm>
            <a:off x="4011613" y="4903788"/>
            <a:ext cx="395287"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0" name="Étoile à 5 branches 79"/>
          <p:cNvSpPr>
            <a:spLocks noChangeAspect="1"/>
          </p:cNvSpPr>
          <p:nvPr/>
        </p:nvSpPr>
        <p:spPr>
          <a:xfrm>
            <a:off x="4011613" y="5375275"/>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1" name="Étoile à 5 branches 80"/>
          <p:cNvSpPr>
            <a:spLocks noChangeAspect="1"/>
          </p:cNvSpPr>
          <p:nvPr/>
        </p:nvSpPr>
        <p:spPr>
          <a:xfrm>
            <a:off x="4011613" y="5842000"/>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82" name="Étoile à 5 branches 81"/>
          <p:cNvSpPr>
            <a:spLocks noChangeAspect="1"/>
          </p:cNvSpPr>
          <p:nvPr/>
        </p:nvSpPr>
        <p:spPr>
          <a:xfrm>
            <a:off x="4011613" y="6338888"/>
            <a:ext cx="393700" cy="361950"/>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cxnSp>
        <p:nvCxnSpPr>
          <p:cNvPr id="83" name="Connecteur droit 82"/>
          <p:cNvCxnSpPr/>
          <p:nvPr/>
        </p:nvCxnSpPr>
        <p:spPr>
          <a:xfrm>
            <a:off x="536575" y="6765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384175" y="265113"/>
            <a:ext cx="4763" cy="6475412"/>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3486" name="ZoneTexte 13"/>
          <p:cNvSpPr txBox="1">
            <a:spLocks noChangeArrowheads="1"/>
          </p:cNvSpPr>
          <p:nvPr/>
        </p:nvSpPr>
        <p:spPr bwMode="auto">
          <a:xfrm rot="-5400000">
            <a:off x="-3080544" y="3320257"/>
            <a:ext cx="6510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Space</a:t>
            </a:r>
            <a:endParaRPr lang="en-US" altLang="en-US" sz="2000" b="1" dirty="0">
              <a:solidFill>
                <a:schemeClr val="bg1"/>
              </a:solidFill>
            </a:endParaRPr>
          </a:p>
        </p:txBody>
      </p:sp>
      <p:cxnSp>
        <p:nvCxnSpPr>
          <p:cNvPr id="16" name="Connecteur droit avec flèche 15"/>
          <p:cNvCxnSpPr/>
          <p:nvPr/>
        </p:nvCxnSpPr>
        <p:spPr>
          <a:xfrm>
            <a:off x="385763" y="276225"/>
            <a:ext cx="4659312"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488" name="ZoneTexte 85"/>
          <p:cNvSpPr txBox="1">
            <a:spLocks noChangeArrowheads="1"/>
          </p:cNvSpPr>
          <p:nvPr/>
        </p:nvSpPr>
        <p:spPr bwMode="auto">
          <a:xfrm>
            <a:off x="385763" y="-90488"/>
            <a:ext cx="4659312" cy="40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Time</a:t>
            </a:r>
            <a:endParaRPr lang="en-US" altLang="en-US" sz="2000" b="1" dirty="0">
              <a:solidFill>
                <a:schemeClr val="bg1"/>
              </a:solidFill>
            </a:endParaRPr>
          </a:p>
        </p:txBody>
      </p:sp>
      <p:sp>
        <p:nvSpPr>
          <p:cNvPr id="103489" name="ZoneTexte 88"/>
          <p:cNvSpPr txBox="1">
            <a:spLocks noChangeArrowheads="1"/>
          </p:cNvSpPr>
          <p:nvPr/>
        </p:nvSpPr>
        <p:spPr bwMode="auto">
          <a:xfrm>
            <a:off x="579438" y="1657350"/>
            <a:ext cx="11144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2</a:t>
            </a:r>
            <a:endParaRPr lang="en-US" altLang="en-US" sz="1200" b="1" dirty="0">
              <a:solidFill>
                <a:schemeClr val="bg1"/>
              </a:solidFill>
            </a:endParaRPr>
          </a:p>
        </p:txBody>
      </p:sp>
      <p:sp>
        <p:nvSpPr>
          <p:cNvPr id="103490" name="ZoneTexte 89"/>
          <p:cNvSpPr txBox="1">
            <a:spLocks noChangeArrowheads="1"/>
          </p:cNvSpPr>
          <p:nvPr/>
        </p:nvSpPr>
        <p:spPr bwMode="auto">
          <a:xfrm>
            <a:off x="576263" y="2147888"/>
            <a:ext cx="1117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3</a:t>
            </a:r>
            <a:endParaRPr lang="en-US" altLang="en-US" sz="1200" b="1" dirty="0">
              <a:solidFill>
                <a:schemeClr val="bg1"/>
              </a:solidFill>
            </a:endParaRPr>
          </a:p>
        </p:txBody>
      </p:sp>
      <p:sp>
        <p:nvSpPr>
          <p:cNvPr id="103491" name="ZoneTexte 90"/>
          <p:cNvSpPr txBox="1">
            <a:spLocks noChangeArrowheads="1"/>
          </p:cNvSpPr>
          <p:nvPr/>
        </p:nvSpPr>
        <p:spPr bwMode="auto">
          <a:xfrm>
            <a:off x="582613" y="2608263"/>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4</a:t>
            </a:r>
            <a:endParaRPr lang="en-US" altLang="en-US" sz="1200" b="1" dirty="0">
              <a:solidFill>
                <a:schemeClr val="bg1"/>
              </a:solidFill>
            </a:endParaRPr>
          </a:p>
        </p:txBody>
      </p:sp>
      <p:sp>
        <p:nvSpPr>
          <p:cNvPr id="103492" name="ZoneTexte 91"/>
          <p:cNvSpPr txBox="1">
            <a:spLocks noChangeArrowheads="1"/>
          </p:cNvSpPr>
          <p:nvPr/>
        </p:nvSpPr>
        <p:spPr bwMode="auto">
          <a:xfrm>
            <a:off x="579438" y="306546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5</a:t>
            </a:r>
            <a:endParaRPr lang="en-US" altLang="en-US" sz="1200" b="1" dirty="0">
              <a:solidFill>
                <a:schemeClr val="bg1"/>
              </a:solidFill>
            </a:endParaRPr>
          </a:p>
        </p:txBody>
      </p:sp>
      <p:sp>
        <p:nvSpPr>
          <p:cNvPr id="103493" name="ZoneTexte 92"/>
          <p:cNvSpPr txBox="1">
            <a:spLocks noChangeArrowheads="1"/>
          </p:cNvSpPr>
          <p:nvPr/>
        </p:nvSpPr>
        <p:spPr bwMode="auto">
          <a:xfrm>
            <a:off x="582613" y="352583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6</a:t>
            </a:r>
            <a:endParaRPr lang="en-US" altLang="en-US" sz="1200" b="1" dirty="0">
              <a:solidFill>
                <a:schemeClr val="bg1"/>
              </a:solidFill>
            </a:endParaRPr>
          </a:p>
        </p:txBody>
      </p:sp>
      <p:sp>
        <p:nvSpPr>
          <p:cNvPr id="103494" name="ZoneTexte 93"/>
          <p:cNvSpPr txBox="1">
            <a:spLocks noChangeArrowheads="1"/>
          </p:cNvSpPr>
          <p:nvPr/>
        </p:nvSpPr>
        <p:spPr bwMode="auto">
          <a:xfrm>
            <a:off x="582613" y="4002088"/>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7</a:t>
            </a:r>
            <a:endParaRPr lang="en-US" altLang="en-US" sz="1200" b="1" dirty="0">
              <a:solidFill>
                <a:schemeClr val="bg1"/>
              </a:solidFill>
            </a:endParaRPr>
          </a:p>
        </p:txBody>
      </p:sp>
      <p:sp>
        <p:nvSpPr>
          <p:cNvPr id="103495" name="ZoneTexte 94"/>
          <p:cNvSpPr txBox="1">
            <a:spLocks noChangeArrowheads="1"/>
          </p:cNvSpPr>
          <p:nvPr/>
        </p:nvSpPr>
        <p:spPr bwMode="auto">
          <a:xfrm>
            <a:off x="579438" y="448151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8</a:t>
            </a:r>
            <a:endParaRPr lang="en-US" altLang="en-US" sz="1200" b="1" dirty="0">
              <a:solidFill>
                <a:srgbClr val="FFC000"/>
              </a:solidFill>
            </a:endParaRPr>
          </a:p>
        </p:txBody>
      </p:sp>
      <p:sp>
        <p:nvSpPr>
          <p:cNvPr id="103496" name="ZoneTexte 95"/>
          <p:cNvSpPr txBox="1">
            <a:spLocks noChangeArrowheads="1"/>
          </p:cNvSpPr>
          <p:nvPr/>
        </p:nvSpPr>
        <p:spPr bwMode="auto">
          <a:xfrm>
            <a:off x="582613" y="4956175"/>
            <a:ext cx="1111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9</a:t>
            </a:r>
            <a:endParaRPr lang="en-US" altLang="en-US" sz="1200" b="1" dirty="0">
              <a:solidFill>
                <a:srgbClr val="FFC000"/>
              </a:solidFill>
            </a:endParaRPr>
          </a:p>
        </p:txBody>
      </p:sp>
      <p:sp>
        <p:nvSpPr>
          <p:cNvPr id="103497" name="ZoneTexte 96"/>
          <p:cNvSpPr txBox="1">
            <a:spLocks noChangeArrowheads="1"/>
          </p:cNvSpPr>
          <p:nvPr/>
        </p:nvSpPr>
        <p:spPr bwMode="auto">
          <a:xfrm>
            <a:off x="579438" y="5413375"/>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10</a:t>
            </a:r>
            <a:endParaRPr lang="en-US" altLang="en-US" sz="1200" b="1" dirty="0">
              <a:solidFill>
                <a:srgbClr val="FFC000"/>
              </a:solidFill>
            </a:endParaRPr>
          </a:p>
        </p:txBody>
      </p:sp>
      <p:sp>
        <p:nvSpPr>
          <p:cNvPr id="103498" name="ZoneTexte 97"/>
          <p:cNvSpPr txBox="1">
            <a:spLocks noChangeArrowheads="1"/>
          </p:cNvSpPr>
          <p:nvPr/>
        </p:nvSpPr>
        <p:spPr bwMode="auto">
          <a:xfrm>
            <a:off x="582613" y="5902325"/>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11</a:t>
            </a:r>
            <a:endParaRPr lang="en-US" altLang="en-US" sz="1200" b="1" dirty="0">
              <a:solidFill>
                <a:srgbClr val="FFC000"/>
              </a:solidFill>
            </a:endParaRPr>
          </a:p>
        </p:txBody>
      </p:sp>
      <p:sp>
        <p:nvSpPr>
          <p:cNvPr id="103499" name="ZoneTexte 98"/>
          <p:cNvSpPr txBox="1">
            <a:spLocks noChangeArrowheads="1"/>
          </p:cNvSpPr>
          <p:nvPr/>
        </p:nvSpPr>
        <p:spPr bwMode="auto">
          <a:xfrm>
            <a:off x="582613" y="637698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12</a:t>
            </a:r>
            <a:endParaRPr lang="en-US" altLang="en-US" sz="1200" b="1" dirty="0">
              <a:solidFill>
                <a:srgbClr val="FFC000"/>
              </a:solidFill>
            </a:endParaRPr>
          </a:p>
        </p:txBody>
      </p:sp>
      <p:sp>
        <p:nvSpPr>
          <p:cNvPr id="20" name="Accolade fermante 19"/>
          <p:cNvSpPr/>
          <p:nvPr/>
        </p:nvSpPr>
        <p:spPr>
          <a:xfrm>
            <a:off x="5400675" y="4370388"/>
            <a:ext cx="107950" cy="237172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3501" name="Picture 29"/>
          <p:cNvPicPr>
            <a:picLocks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335213" y="1093788"/>
            <a:ext cx="54768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eur droit 9"/>
          <p:cNvCxnSpPr/>
          <p:nvPr/>
        </p:nvCxnSpPr>
        <p:spPr>
          <a:xfrm>
            <a:off x="533400" y="110966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530225" y="1558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Accolade fermante 100"/>
          <p:cNvSpPr/>
          <p:nvPr/>
        </p:nvSpPr>
        <p:spPr>
          <a:xfrm>
            <a:off x="5397500" y="1190625"/>
            <a:ext cx="111125" cy="3087688"/>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15" name="Étoile à 5 branches 114"/>
          <p:cNvSpPr>
            <a:spLocks noChangeAspect="1"/>
          </p:cNvSpPr>
          <p:nvPr/>
        </p:nvSpPr>
        <p:spPr>
          <a:xfrm>
            <a:off x="2940050" y="4421188"/>
            <a:ext cx="393700" cy="363537"/>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16" name="Rectangle 115"/>
          <p:cNvSpPr/>
          <p:nvPr/>
        </p:nvSpPr>
        <p:spPr>
          <a:xfrm>
            <a:off x="4498975" y="4859338"/>
            <a:ext cx="541338" cy="191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3507"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119697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0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4941888"/>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0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4149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1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3275" y="589756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1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610100" y="6361113"/>
            <a:ext cx="2873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1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3163" y="4002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13"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39878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14"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9513" y="447992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15" name="Rectangle 103"/>
          <p:cNvSpPr>
            <a:spLocks noChangeArrowheads="1"/>
          </p:cNvSpPr>
          <p:nvPr/>
        </p:nvSpPr>
        <p:spPr bwMode="auto">
          <a:xfrm>
            <a:off x="5535613" y="130175"/>
            <a:ext cx="3508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solidFill>
                  <a:schemeClr val="bg1"/>
                </a:solidFill>
              </a:rPr>
              <a:t>Clustering</a:t>
            </a:r>
            <a:endParaRPr lang="en-US" altLang="en-US" sz="1800" dirty="0" smtClean="0">
              <a:solidFill>
                <a:schemeClr val="bg1"/>
              </a:solidFill>
            </a:endParaRPr>
          </a:p>
          <a:p>
            <a:pPr algn="ctr" eaLnBrk="1" hangingPunct="1">
              <a:spcBef>
                <a:spcPct val="0"/>
              </a:spcBef>
              <a:buFontTx/>
              <a:buNone/>
            </a:pPr>
            <a:r>
              <a:rPr lang="en-US" altLang="en-US" sz="1800" dirty="0" smtClean="0">
                <a:solidFill>
                  <a:schemeClr val="bg1"/>
                </a:solidFill>
              </a:rPr>
              <a:t>Groups are not predefined, they are defined based on genotypic information</a:t>
            </a:r>
            <a:endParaRPr lang="en-US" altLang="en-US" sz="1800" dirty="0">
              <a:solidFill>
                <a:schemeClr val="bg1"/>
              </a:solidFill>
            </a:endParaRPr>
          </a:p>
        </p:txBody>
      </p:sp>
      <p:sp>
        <p:nvSpPr>
          <p:cNvPr id="105" name="Rectangle 104"/>
          <p:cNvSpPr/>
          <p:nvPr/>
        </p:nvSpPr>
        <p:spPr>
          <a:xfrm>
            <a:off x="1747838" y="4373563"/>
            <a:ext cx="569912" cy="47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7" name="Rectangle 106"/>
          <p:cNvSpPr/>
          <p:nvPr/>
        </p:nvSpPr>
        <p:spPr>
          <a:xfrm>
            <a:off x="3408363" y="4376738"/>
            <a:ext cx="544512" cy="237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3518"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444976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1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4926013"/>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2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399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2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8538" y="58816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2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3535363" y="634523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23" name="ZoneTexte 136"/>
          <p:cNvSpPr txBox="1">
            <a:spLocks noChangeArrowheads="1"/>
          </p:cNvSpPr>
          <p:nvPr/>
        </p:nvSpPr>
        <p:spPr bwMode="auto">
          <a:xfrm>
            <a:off x="5741988" y="2468563"/>
            <a:ext cx="2124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chemeClr val="bg1"/>
                </a:solidFill>
              </a:rPr>
              <a:t>Stable populations</a:t>
            </a:r>
            <a:endParaRPr lang="en-US" altLang="en-US" sz="1800" b="1" dirty="0">
              <a:solidFill>
                <a:schemeClr val="bg1"/>
              </a:solidFill>
            </a:endParaRPr>
          </a:p>
        </p:txBody>
      </p:sp>
      <p:cxnSp>
        <p:nvCxnSpPr>
          <p:cNvPr id="65" name="Connecteur droit 64"/>
          <p:cNvCxnSpPr/>
          <p:nvPr/>
        </p:nvCxnSpPr>
        <p:spPr>
          <a:xfrm>
            <a:off x="2868613" y="396875"/>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3525" name="ZoneTexte 105"/>
          <p:cNvSpPr txBox="1">
            <a:spLocks noChangeArrowheads="1"/>
          </p:cNvSpPr>
          <p:nvPr/>
        </p:nvSpPr>
        <p:spPr bwMode="auto">
          <a:xfrm>
            <a:off x="5921375" y="3279775"/>
            <a:ext cx="1944688" cy="6461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solidFill>
                  <a:schemeClr val="bg1"/>
                </a:solidFill>
              </a:rPr>
              <a:t>Weak temporal structuration</a:t>
            </a:r>
            <a:endParaRPr lang="en-US" altLang="en-US" sz="1800" b="1" dirty="0">
              <a:solidFill>
                <a:schemeClr val="bg1"/>
              </a:solidFill>
            </a:endParaRPr>
          </a:p>
        </p:txBody>
      </p:sp>
      <p:sp>
        <p:nvSpPr>
          <p:cNvPr id="103526" name="ZoneTexte 107"/>
          <p:cNvSpPr txBox="1">
            <a:spLocks noChangeArrowheads="1"/>
          </p:cNvSpPr>
          <p:nvPr/>
        </p:nvSpPr>
        <p:spPr bwMode="auto">
          <a:xfrm>
            <a:off x="5934075" y="4078288"/>
            <a:ext cx="1943100" cy="6461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solidFill>
                  <a:schemeClr val="bg1"/>
                </a:solidFill>
              </a:rPr>
              <a:t>Strong spatial structuration</a:t>
            </a:r>
            <a:endParaRPr lang="en-US" altLang="en-US" sz="1800" b="1" dirty="0">
              <a:solidFill>
                <a:schemeClr val="bg1"/>
              </a:solidFill>
            </a:endParaRPr>
          </a:p>
        </p:txBody>
      </p:sp>
      <p:sp>
        <p:nvSpPr>
          <p:cNvPr id="103527" name="ZoneTexte 113"/>
          <p:cNvSpPr txBox="1">
            <a:spLocks noChangeArrowheads="1"/>
          </p:cNvSpPr>
          <p:nvPr/>
        </p:nvSpPr>
        <p:spPr bwMode="auto">
          <a:xfrm>
            <a:off x="7956550" y="3341688"/>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i="1" dirty="0" smtClean="0">
                <a:solidFill>
                  <a:schemeClr val="bg1"/>
                </a:solidFill>
              </a:rPr>
              <a:t>F</a:t>
            </a:r>
            <a:r>
              <a:rPr lang="en-US" altLang="en-US" sz="1600" baseline="-25000" dirty="0" smtClean="0">
                <a:solidFill>
                  <a:schemeClr val="bg1"/>
                </a:solidFill>
              </a:rPr>
              <a:t>ST</a:t>
            </a:r>
            <a:r>
              <a:rPr lang="en-US" altLang="en-US" sz="1600" dirty="0" smtClean="0">
                <a:solidFill>
                  <a:schemeClr val="bg1"/>
                </a:solidFill>
              </a:rPr>
              <a:t> = 0.003</a:t>
            </a:r>
            <a:endParaRPr lang="en-US" altLang="en-US" sz="1600" dirty="0">
              <a:solidFill>
                <a:schemeClr val="bg1"/>
              </a:solidFill>
            </a:endParaRPr>
          </a:p>
        </p:txBody>
      </p:sp>
      <p:sp>
        <p:nvSpPr>
          <p:cNvPr id="103528" name="ZoneTexte 117"/>
          <p:cNvSpPr txBox="1">
            <a:spLocks noChangeArrowheads="1"/>
          </p:cNvSpPr>
          <p:nvPr/>
        </p:nvSpPr>
        <p:spPr bwMode="auto">
          <a:xfrm>
            <a:off x="7956550" y="4221163"/>
            <a:ext cx="129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i="1" dirty="0" smtClean="0">
                <a:solidFill>
                  <a:schemeClr val="bg1"/>
                </a:solidFill>
              </a:rPr>
              <a:t>F</a:t>
            </a:r>
            <a:r>
              <a:rPr lang="en-US" altLang="en-US" sz="1600" baseline="-25000" dirty="0" smtClean="0">
                <a:solidFill>
                  <a:schemeClr val="bg1"/>
                </a:solidFill>
              </a:rPr>
              <a:t>ST</a:t>
            </a:r>
            <a:r>
              <a:rPr lang="en-US" altLang="en-US" sz="1600" dirty="0" smtClean="0">
                <a:solidFill>
                  <a:schemeClr val="bg1"/>
                </a:solidFill>
              </a:rPr>
              <a:t> = 0.065</a:t>
            </a:r>
            <a:endParaRPr lang="en-US" altLang="en-US" sz="1600" dirty="0">
              <a:solidFill>
                <a:schemeClr val="bg1"/>
              </a:solidFill>
            </a:endParaRPr>
          </a:p>
        </p:txBody>
      </p:sp>
      <p:sp>
        <p:nvSpPr>
          <p:cNvPr id="103529" name="ZoneTexte 14"/>
          <p:cNvSpPr txBox="1">
            <a:spLocks noChangeArrowheads="1"/>
          </p:cNvSpPr>
          <p:nvPr/>
        </p:nvSpPr>
        <p:spPr bwMode="auto">
          <a:xfrm>
            <a:off x="5743575" y="5367338"/>
            <a:ext cx="2212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rgbClr val="FFC000"/>
                </a:solidFill>
              </a:rPr>
              <a:t>Apparent extinction</a:t>
            </a:r>
            <a:endParaRPr lang="en-US" altLang="en-US" sz="1800" b="1" dirty="0">
              <a:solidFill>
                <a:srgbClr val="FFC000"/>
              </a:solidFill>
            </a:endParaRPr>
          </a:p>
        </p:txBody>
      </p:sp>
      <p:sp>
        <p:nvSpPr>
          <p:cNvPr id="111" name="Étoile à 5 branches 110"/>
          <p:cNvSpPr>
            <a:spLocks noChangeAspect="1"/>
          </p:cNvSpPr>
          <p:nvPr/>
        </p:nvSpPr>
        <p:spPr>
          <a:xfrm>
            <a:off x="6308725" y="6348413"/>
            <a:ext cx="393700"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12" name="Étoile à 5 branches 111"/>
          <p:cNvSpPr>
            <a:spLocks noChangeAspect="1"/>
          </p:cNvSpPr>
          <p:nvPr/>
        </p:nvSpPr>
        <p:spPr>
          <a:xfrm>
            <a:off x="6300788" y="5807075"/>
            <a:ext cx="393700" cy="363538"/>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03532" name="ZoneTexte 123"/>
          <p:cNvSpPr txBox="1">
            <a:spLocks noChangeArrowheads="1"/>
          </p:cNvSpPr>
          <p:nvPr/>
        </p:nvSpPr>
        <p:spPr bwMode="auto">
          <a:xfrm>
            <a:off x="6811963" y="5830888"/>
            <a:ext cx="195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Species not detected</a:t>
            </a:r>
            <a:endParaRPr lang="en-US" altLang="en-US" sz="1600" dirty="0">
              <a:solidFill>
                <a:schemeClr val="bg1"/>
              </a:solidFill>
            </a:endParaRPr>
          </a:p>
        </p:txBody>
      </p:sp>
      <p:sp>
        <p:nvSpPr>
          <p:cNvPr id="103533" name="ZoneTexte 124"/>
          <p:cNvSpPr txBox="1">
            <a:spLocks noChangeArrowheads="1"/>
          </p:cNvSpPr>
          <p:nvPr/>
        </p:nvSpPr>
        <p:spPr bwMode="auto">
          <a:xfrm>
            <a:off x="6815138" y="6351588"/>
            <a:ext cx="1955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Dried-out pond</a:t>
            </a:r>
            <a:endParaRPr lang="en-US" altLang="en-US" sz="1600" dirty="0">
              <a:solidFill>
                <a:schemeClr val="bg1"/>
              </a:solidFill>
            </a:endParaRPr>
          </a:p>
        </p:txBody>
      </p:sp>
    </p:spTree>
    <p:extLst>
      <p:ext uri="{BB962C8B-B14F-4D97-AF65-F5344CB8AC3E}">
        <p14:creationId xmlns:p14="http://schemas.microsoft.com/office/powerpoint/2010/main" val="17552470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4451" name="Rectangle 106"/>
          <p:cNvSpPr>
            <a:spLocks noChangeArrowheads="1"/>
          </p:cNvSpPr>
          <p:nvPr/>
        </p:nvSpPr>
        <p:spPr bwMode="auto">
          <a:xfrm>
            <a:off x="5535613" y="130175"/>
            <a:ext cx="3508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solidFill>
                  <a:schemeClr val="bg1"/>
                </a:solidFill>
              </a:rPr>
              <a:t>Clustering</a:t>
            </a:r>
            <a:endParaRPr lang="en-US" altLang="en-US" sz="1800" dirty="0" smtClean="0">
              <a:solidFill>
                <a:schemeClr val="bg1"/>
              </a:solidFill>
            </a:endParaRPr>
          </a:p>
          <a:p>
            <a:pPr algn="ctr" eaLnBrk="1" hangingPunct="1">
              <a:spcBef>
                <a:spcPct val="0"/>
              </a:spcBef>
              <a:buFontTx/>
              <a:buNone/>
            </a:pPr>
            <a:r>
              <a:rPr lang="en-US" altLang="en-US" sz="1800" dirty="0" smtClean="0">
                <a:solidFill>
                  <a:schemeClr val="bg1"/>
                </a:solidFill>
              </a:rPr>
              <a:t>Groups are not predefined, they are defined based on genotypic information</a:t>
            </a:r>
            <a:endParaRPr lang="en-US" altLang="en-US" sz="1800" dirty="0">
              <a:solidFill>
                <a:schemeClr val="bg1"/>
              </a:solidFill>
            </a:endParaRPr>
          </a:p>
        </p:txBody>
      </p:sp>
      <p:sp>
        <p:nvSpPr>
          <p:cNvPr id="113" name="Rectangle 112"/>
          <p:cNvSpPr/>
          <p:nvPr/>
        </p:nvSpPr>
        <p:spPr>
          <a:xfrm>
            <a:off x="527050" y="390525"/>
            <a:ext cx="4518025" cy="6357938"/>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4453" name="Picture 2"/>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3263" y="6265863"/>
            <a:ext cx="531812"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4" name="Picture 4"/>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13263" y="5792788"/>
            <a:ext cx="53181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5" name="Picture 6"/>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11675" y="5322888"/>
            <a:ext cx="533400"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6" name="Picture 8"/>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13263" y="4851400"/>
            <a:ext cx="522287"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7" name="Picture 3"/>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22650" y="6261100"/>
            <a:ext cx="5175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1" name="Connecteur droit 120"/>
          <p:cNvCxnSpPr/>
          <p:nvPr/>
        </p:nvCxnSpPr>
        <p:spPr>
          <a:xfrm>
            <a:off x="1741488" y="400050"/>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459" name="ZoneTexte 121"/>
          <p:cNvSpPr txBox="1">
            <a:spLocks noChangeArrowheads="1"/>
          </p:cNvSpPr>
          <p:nvPr/>
        </p:nvSpPr>
        <p:spPr bwMode="auto">
          <a:xfrm rot="-5400000">
            <a:off x="1751013"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2006</a:t>
            </a:r>
            <a:endParaRPr lang="en-US" altLang="en-US" sz="1200" b="1" dirty="0">
              <a:solidFill>
                <a:schemeClr val="bg1"/>
              </a:solidFill>
            </a:endParaRPr>
          </a:p>
        </p:txBody>
      </p:sp>
      <p:pic>
        <p:nvPicPr>
          <p:cNvPr id="104460" name="Picture 5"/>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424238" y="5795963"/>
            <a:ext cx="531812"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1" name="Picture 7"/>
          <p:cNvPicPr>
            <a:picLocks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24238" y="5322888"/>
            <a:ext cx="53181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2" name="Picture 9"/>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422650" y="4848225"/>
            <a:ext cx="5175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3" name="Picture 10"/>
          <p:cNvPicPr>
            <a:picLocks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424238" y="4365625"/>
            <a:ext cx="5318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4" name="Picture 11"/>
          <p:cNvPicPr>
            <a:picLocks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757363" y="4367213"/>
            <a:ext cx="503237"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5" name="Picture 12"/>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3422650" y="3895725"/>
            <a:ext cx="51752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6" name="Picture 13"/>
          <p:cNvPicPr>
            <a:picLocks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758950" y="3897313"/>
            <a:ext cx="547688"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7" name="Picture 1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882900" y="3430588"/>
            <a:ext cx="5032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8" name="Picture 1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335213" y="3430588"/>
            <a:ext cx="50006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69" name="Picture 1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757363" y="3430588"/>
            <a:ext cx="54927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0" name="Picture 17"/>
          <p:cNvPicPr>
            <a:picLocks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3425825" y="2963863"/>
            <a:ext cx="4826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1" name="Picture 18"/>
          <p:cNvPicPr>
            <a:picLocks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81313" y="2963863"/>
            <a:ext cx="5111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2" name="Picture 19"/>
          <p:cNvPicPr>
            <a:picLocks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335213" y="2962275"/>
            <a:ext cx="500062"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3" name="Picture 20"/>
          <p:cNvPicPr>
            <a:picLocks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755775" y="2963863"/>
            <a:ext cx="550863"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4" name="Picture 21"/>
          <p:cNvPicPr>
            <a:picLocks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2882900" y="2501900"/>
            <a:ext cx="4968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5" name="Picture 22"/>
          <p:cNvPicPr>
            <a:picLocks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2335213" y="2501900"/>
            <a:ext cx="5175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6" name="Picture 23"/>
          <p:cNvPicPr>
            <a:picLocks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757363" y="2501900"/>
            <a:ext cx="560387"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7" name="Picture 24"/>
          <p:cNvPicPr>
            <a:picLocks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2336800" y="2035175"/>
            <a:ext cx="5143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8" name="Picture 25"/>
          <p:cNvPicPr>
            <a:picLocks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1758950" y="2033588"/>
            <a:ext cx="5588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9" name="Picture 26"/>
          <p:cNvPicPr>
            <a:picLocks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2336800" y="1558925"/>
            <a:ext cx="51435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80" name="Picture 27"/>
          <p:cNvPicPr>
            <a:picLocks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1758950" y="1565275"/>
            <a:ext cx="54768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81" name="Picture 28"/>
          <p:cNvPicPr>
            <a:picLocks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424238" y="1101725"/>
            <a:ext cx="51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82" name="Picture 30"/>
          <p:cNvPicPr>
            <a:picLocks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757363" y="1093788"/>
            <a:ext cx="54927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9" name="Connecteur droit 148"/>
          <p:cNvCxnSpPr/>
          <p:nvPr/>
        </p:nvCxnSpPr>
        <p:spPr>
          <a:xfrm>
            <a:off x="2319338" y="400050"/>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3408363" y="392113"/>
            <a:ext cx="0" cy="63357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Connecteur droit 154"/>
          <p:cNvCxnSpPr/>
          <p:nvPr/>
        </p:nvCxnSpPr>
        <p:spPr>
          <a:xfrm>
            <a:off x="4503738" y="577850"/>
            <a:ext cx="0" cy="61928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486" name="ZoneTexte 155"/>
          <p:cNvSpPr txBox="1">
            <a:spLocks noChangeArrowheads="1"/>
          </p:cNvSpPr>
          <p:nvPr/>
        </p:nvSpPr>
        <p:spPr bwMode="auto">
          <a:xfrm rot="-5400000">
            <a:off x="2274888" y="620713"/>
            <a:ext cx="563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2007</a:t>
            </a:r>
            <a:endParaRPr lang="en-US" altLang="en-US" sz="1200" b="1" dirty="0">
              <a:solidFill>
                <a:schemeClr val="bg1"/>
              </a:solidFill>
            </a:endParaRPr>
          </a:p>
        </p:txBody>
      </p:sp>
      <p:sp>
        <p:nvSpPr>
          <p:cNvPr id="104487" name="ZoneTexte 156"/>
          <p:cNvSpPr txBox="1">
            <a:spLocks noChangeArrowheads="1"/>
          </p:cNvSpPr>
          <p:nvPr/>
        </p:nvSpPr>
        <p:spPr bwMode="auto">
          <a:xfrm rot="-5400000">
            <a:off x="2840037"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2008</a:t>
            </a:r>
            <a:endParaRPr lang="en-US" altLang="en-US" sz="1200" b="1" dirty="0">
              <a:solidFill>
                <a:schemeClr val="bg1"/>
              </a:solidFill>
            </a:endParaRPr>
          </a:p>
        </p:txBody>
      </p:sp>
      <p:sp>
        <p:nvSpPr>
          <p:cNvPr id="104488" name="ZoneTexte 157"/>
          <p:cNvSpPr txBox="1">
            <a:spLocks noChangeArrowheads="1"/>
          </p:cNvSpPr>
          <p:nvPr/>
        </p:nvSpPr>
        <p:spPr bwMode="auto">
          <a:xfrm rot="-5400000">
            <a:off x="3382962" y="622301"/>
            <a:ext cx="5635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2009</a:t>
            </a:r>
            <a:endParaRPr lang="en-US" altLang="en-US" sz="1200" b="1" dirty="0">
              <a:solidFill>
                <a:schemeClr val="bg1"/>
              </a:solidFill>
            </a:endParaRPr>
          </a:p>
        </p:txBody>
      </p:sp>
      <p:sp>
        <p:nvSpPr>
          <p:cNvPr id="104489" name="ZoneTexte 158"/>
          <p:cNvSpPr txBox="1">
            <a:spLocks noChangeArrowheads="1"/>
          </p:cNvSpPr>
          <p:nvPr/>
        </p:nvSpPr>
        <p:spPr bwMode="auto">
          <a:xfrm rot="-5400000">
            <a:off x="3950494" y="623094"/>
            <a:ext cx="563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2010</a:t>
            </a:r>
            <a:endParaRPr lang="en-US" altLang="en-US" sz="1200" b="1" dirty="0">
              <a:solidFill>
                <a:schemeClr val="bg1"/>
              </a:solidFill>
            </a:endParaRPr>
          </a:p>
        </p:txBody>
      </p:sp>
      <p:sp>
        <p:nvSpPr>
          <p:cNvPr id="104490" name="ZoneTexte 159"/>
          <p:cNvSpPr txBox="1">
            <a:spLocks noChangeArrowheads="1"/>
          </p:cNvSpPr>
          <p:nvPr/>
        </p:nvSpPr>
        <p:spPr bwMode="auto">
          <a:xfrm>
            <a:off x="576263" y="1190625"/>
            <a:ext cx="1117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1</a:t>
            </a:r>
            <a:endParaRPr lang="en-US" altLang="en-US" sz="1200" b="1" dirty="0">
              <a:solidFill>
                <a:schemeClr val="bg1"/>
              </a:solidFill>
            </a:endParaRPr>
          </a:p>
        </p:txBody>
      </p:sp>
      <p:cxnSp>
        <p:nvCxnSpPr>
          <p:cNvPr id="161" name="Connecteur droit 160"/>
          <p:cNvCxnSpPr/>
          <p:nvPr/>
        </p:nvCxnSpPr>
        <p:spPr>
          <a:xfrm>
            <a:off x="528638" y="2036763"/>
            <a:ext cx="45005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Connecteur droit 161"/>
          <p:cNvCxnSpPr/>
          <p:nvPr/>
        </p:nvCxnSpPr>
        <p:spPr>
          <a:xfrm>
            <a:off x="527050" y="25146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Connecteur droit 162"/>
          <p:cNvCxnSpPr/>
          <p:nvPr/>
        </p:nvCxnSpPr>
        <p:spPr>
          <a:xfrm>
            <a:off x="530225" y="2973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Connecteur droit 163"/>
          <p:cNvCxnSpPr/>
          <p:nvPr/>
        </p:nvCxnSpPr>
        <p:spPr>
          <a:xfrm>
            <a:off x="527050" y="3432175"/>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Connecteur droit 164"/>
          <p:cNvCxnSpPr/>
          <p:nvPr/>
        </p:nvCxnSpPr>
        <p:spPr>
          <a:xfrm>
            <a:off x="530225" y="391001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Connecteur droit 165"/>
          <p:cNvCxnSpPr/>
          <p:nvPr/>
        </p:nvCxnSpPr>
        <p:spPr>
          <a:xfrm>
            <a:off x="527050" y="4370388"/>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Connecteur droit 166"/>
          <p:cNvCxnSpPr/>
          <p:nvPr/>
        </p:nvCxnSpPr>
        <p:spPr>
          <a:xfrm>
            <a:off x="530225" y="485457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Connecteur droit 167"/>
          <p:cNvCxnSpPr/>
          <p:nvPr/>
        </p:nvCxnSpPr>
        <p:spPr>
          <a:xfrm>
            <a:off x="539750" y="532923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Connecteur droit 168"/>
          <p:cNvCxnSpPr/>
          <p:nvPr/>
        </p:nvCxnSpPr>
        <p:spPr>
          <a:xfrm>
            <a:off x="527050" y="5791200"/>
            <a:ext cx="4498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Connecteur droit 169"/>
          <p:cNvCxnSpPr/>
          <p:nvPr/>
        </p:nvCxnSpPr>
        <p:spPr>
          <a:xfrm>
            <a:off x="530225" y="6275388"/>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Connecteur droit 170"/>
          <p:cNvCxnSpPr/>
          <p:nvPr/>
        </p:nvCxnSpPr>
        <p:spPr>
          <a:xfrm>
            <a:off x="4497388"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502" name="ZoneTexte 172"/>
          <p:cNvSpPr txBox="1">
            <a:spLocks noChangeArrowheads="1"/>
          </p:cNvSpPr>
          <p:nvPr/>
        </p:nvSpPr>
        <p:spPr bwMode="auto">
          <a:xfrm rot="-5400000">
            <a:off x="4491832" y="624681"/>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2011</a:t>
            </a:r>
            <a:endParaRPr lang="en-US" altLang="en-US" sz="1200" b="1" dirty="0">
              <a:solidFill>
                <a:schemeClr val="bg1"/>
              </a:solidFill>
            </a:endParaRPr>
          </a:p>
        </p:txBody>
      </p:sp>
      <p:sp>
        <p:nvSpPr>
          <p:cNvPr id="174" name="Étoile à 5 branches 173"/>
          <p:cNvSpPr>
            <a:spLocks noChangeAspect="1"/>
          </p:cNvSpPr>
          <p:nvPr/>
        </p:nvSpPr>
        <p:spPr>
          <a:xfrm>
            <a:off x="4011613" y="4903788"/>
            <a:ext cx="395287"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75" name="Étoile à 5 branches 174"/>
          <p:cNvSpPr>
            <a:spLocks noChangeAspect="1"/>
          </p:cNvSpPr>
          <p:nvPr/>
        </p:nvSpPr>
        <p:spPr>
          <a:xfrm>
            <a:off x="4011613" y="5375275"/>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76" name="Étoile à 5 branches 175"/>
          <p:cNvSpPr>
            <a:spLocks noChangeAspect="1"/>
          </p:cNvSpPr>
          <p:nvPr/>
        </p:nvSpPr>
        <p:spPr>
          <a:xfrm>
            <a:off x="4011613" y="5842000"/>
            <a:ext cx="393700" cy="363538"/>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77" name="Étoile à 5 branches 176"/>
          <p:cNvSpPr>
            <a:spLocks noChangeAspect="1"/>
          </p:cNvSpPr>
          <p:nvPr/>
        </p:nvSpPr>
        <p:spPr>
          <a:xfrm>
            <a:off x="4011613" y="6338888"/>
            <a:ext cx="393700" cy="361950"/>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cxnSp>
        <p:nvCxnSpPr>
          <p:cNvPr id="178" name="Connecteur droit 177"/>
          <p:cNvCxnSpPr/>
          <p:nvPr/>
        </p:nvCxnSpPr>
        <p:spPr>
          <a:xfrm>
            <a:off x="536575" y="6765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Connecteur droit avec flèche 178"/>
          <p:cNvCxnSpPr/>
          <p:nvPr/>
        </p:nvCxnSpPr>
        <p:spPr>
          <a:xfrm flipV="1">
            <a:off x="384175" y="265113"/>
            <a:ext cx="4763" cy="6475412"/>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4509" name="ZoneTexte 179"/>
          <p:cNvSpPr txBox="1">
            <a:spLocks noChangeArrowheads="1"/>
          </p:cNvSpPr>
          <p:nvPr/>
        </p:nvSpPr>
        <p:spPr bwMode="auto">
          <a:xfrm rot="-5400000">
            <a:off x="-3080544" y="3320257"/>
            <a:ext cx="6510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Space</a:t>
            </a:r>
            <a:endParaRPr lang="en-US" altLang="en-US" sz="2000" b="1" dirty="0">
              <a:solidFill>
                <a:schemeClr val="bg1"/>
              </a:solidFill>
            </a:endParaRPr>
          </a:p>
        </p:txBody>
      </p:sp>
      <p:cxnSp>
        <p:nvCxnSpPr>
          <p:cNvPr id="181" name="Connecteur droit avec flèche 180"/>
          <p:cNvCxnSpPr/>
          <p:nvPr/>
        </p:nvCxnSpPr>
        <p:spPr>
          <a:xfrm>
            <a:off x="385763" y="276225"/>
            <a:ext cx="4659312" cy="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511" name="ZoneTexte 181"/>
          <p:cNvSpPr txBox="1">
            <a:spLocks noChangeArrowheads="1"/>
          </p:cNvSpPr>
          <p:nvPr/>
        </p:nvSpPr>
        <p:spPr bwMode="auto">
          <a:xfrm>
            <a:off x="385763" y="-90488"/>
            <a:ext cx="4659312" cy="40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000" b="1" dirty="0" smtClean="0">
                <a:solidFill>
                  <a:schemeClr val="bg1"/>
                </a:solidFill>
              </a:rPr>
              <a:t>Time</a:t>
            </a:r>
            <a:endParaRPr lang="en-US" altLang="en-US" sz="2000" b="1" dirty="0">
              <a:solidFill>
                <a:schemeClr val="bg1"/>
              </a:solidFill>
            </a:endParaRPr>
          </a:p>
        </p:txBody>
      </p:sp>
      <p:sp>
        <p:nvSpPr>
          <p:cNvPr id="104512" name="ZoneTexte 182"/>
          <p:cNvSpPr txBox="1">
            <a:spLocks noChangeArrowheads="1"/>
          </p:cNvSpPr>
          <p:nvPr/>
        </p:nvSpPr>
        <p:spPr bwMode="auto">
          <a:xfrm>
            <a:off x="579438" y="1657350"/>
            <a:ext cx="11144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2</a:t>
            </a:r>
            <a:endParaRPr lang="en-US" altLang="en-US" sz="1200" b="1" dirty="0">
              <a:solidFill>
                <a:schemeClr val="bg1"/>
              </a:solidFill>
            </a:endParaRPr>
          </a:p>
        </p:txBody>
      </p:sp>
      <p:sp>
        <p:nvSpPr>
          <p:cNvPr id="104513" name="ZoneTexte 183"/>
          <p:cNvSpPr txBox="1">
            <a:spLocks noChangeArrowheads="1"/>
          </p:cNvSpPr>
          <p:nvPr/>
        </p:nvSpPr>
        <p:spPr bwMode="auto">
          <a:xfrm>
            <a:off x="576263" y="2147888"/>
            <a:ext cx="1117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3</a:t>
            </a:r>
            <a:endParaRPr lang="en-US" altLang="en-US" sz="1200" b="1" dirty="0">
              <a:solidFill>
                <a:schemeClr val="bg1"/>
              </a:solidFill>
            </a:endParaRPr>
          </a:p>
        </p:txBody>
      </p:sp>
      <p:sp>
        <p:nvSpPr>
          <p:cNvPr id="104514" name="ZoneTexte 184"/>
          <p:cNvSpPr txBox="1">
            <a:spLocks noChangeArrowheads="1"/>
          </p:cNvSpPr>
          <p:nvPr/>
        </p:nvSpPr>
        <p:spPr bwMode="auto">
          <a:xfrm>
            <a:off x="582613" y="2608263"/>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4</a:t>
            </a:r>
            <a:endParaRPr lang="en-US" altLang="en-US" sz="1200" b="1" dirty="0">
              <a:solidFill>
                <a:schemeClr val="bg1"/>
              </a:solidFill>
            </a:endParaRPr>
          </a:p>
        </p:txBody>
      </p:sp>
      <p:sp>
        <p:nvSpPr>
          <p:cNvPr id="104515" name="ZoneTexte 185"/>
          <p:cNvSpPr txBox="1">
            <a:spLocks noChangeArrowheads="1"/>
          </p:cNvSpPr>
          <p:nvPr/>
        </p:nvSpPr>
        <p:spPr bwMode="auto">
          <a:xfrm>
            <a:off x="579438" y="306546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5</a:t>
            </a:r>
            <a:endParaRPr lang="en-US" altLang="en-US" sz="1200" b="1" dirty="0">
              <a:solidFill>
                <a:schemeClr val="bg1"/>
              </a:solidFill>
            </a:endParaRPr>
          </a:p>
        </p:txBody>
      </p:sp>
      <p:sp>
        <p:nvSpPr>
          <p:cNvPr id="104516" name="ZoneTexte 186"/>
          <p:cNvSpPr txBox="1">
            <a:spLocks noChangeArrowheads="1"/>
          </p:cNvSpPr>
          <p:nvPr/>
        </p:nvSpPr>
        <p:spPr bwMode="auto">
          <a:xfrm>
            <a:off x="582613" y="352583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6</a:t>
            </a:r>
            <a:endParaRPr lang="en-US" altLang="en-US" sz="1200" b="1" dirty="0">
              <a:solidFill>
                <a:schemeClr val="bg1"/>
              </a:solidFill>
            </a:endParaRPr>
          </a:p>
        </p:txBody>
      </p:sp>
      <p:sp>
        <p:nvSpPr>
          <p:cNvPr id="104517" name="ZoneTexte 187"/>
          <p:cNvSpPr txBox="1">
            <a:spLocks noChangeArrowheads="1"/>
          </p:cNvSpPr>
          <p:nvPr/>
        </p:nvSpPr>
        <p:spPr bwMode="auto">
          <a:xfrm>
            <a:off x="582613" y="4002088"/>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chemeClr val="bg1"/>
                </a:solidFill>
              </a:rPr>
              <a:t>Population 7</a:t>
            </a:r>
            <a:endParaRPr lang="en-US" altLang="en-US" sz="1200" b="1" dirty="0">
              <a:solidFill>
                <a:schemeClr val="bg1"/>
              </a:solidFill>
            </a:endParaRPr>
          </a:p>
        </p:txBody>
      </p:sp>
      <p:sp>
        <p:nvSpPr>
          <p:cNvPr id="104518" name="ZoneTexte 188"/>
          <p:cNvSpPr txBox="1">
            <a:spLocks noChangeArrowheads="1"/>
          </p:cNvSpPr>
          <p:nvPr/>
        </p:nvSpPr>
        <p:spPr bwMode="auto">
          <a:xfrm>
            <a:off x="579438" y="4481513"/>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8</a:t>
            </a:r>
            <a:endParaRPr lang="en-US" altLang="en-US" sz="1200" b="1" dirty="0">
              <a:solidFill>
                <a:srgbClr val="FFC000"/>
              </a:solidFill>
            </a:endParaRPr>
          </a:p>
        </p:txBody>
      </p:sp>
      <p:sp>
        <p:nvSpPr>
          <p:cNvPr id="104519" name="ZoneTexte 189"/>
          <p:cNvSpPr txBox="1">
            <a:spLocks noChangeArrowheads="1"/>
          </p:cNvSpPr>
          <p:nvPr/>
        </p:nvSpPr>
        <p:spPr bwMode="auto">
          <a:xfrm>
            <a:off x="582613" y="4956175"/>
            <a:ext cx="1111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9</a:t>
            </a:r>
            <a:endParaRPr lang="en-US" altLang="en-US" sz="1200" b="1" dirty="0">
              <a:solidFill>
                <a:srgbClr val="FFC000"/>
              </a:solidFill>
            </a:endParaRPr>
          </a:p>
        </p:txBody>
      </p:sp>
      <p:sp>
        <p:nvSpPr>
          <p:cNvPr id="104520" name="ZoneTexte 190"/>
          <p:cNvSpPr txBox="1">
            <a:spLocks noChangeArrowheads="1"/>
          </p:cNvSpPr>
          <p:nvPr/>
        </p:nvSpPr>
        <p:spPr bwMode="auto">
          <a:xfrm>
            <a:off x="579438" y="5413375"/>
            <a:ext cx="1114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10</a:t>
            </a:r>
            <a:endParaRPr lang="en-US" altLang="en-US" sz="1200" b="1" dirty="0">
              <a:solidFill>
                <a:srgbClr val="FFC000"/>
              </a:solidFill>
            </a:endParaRPr>
          </a:p>
        </p:txBody>
      </p:sp>
      <p:sp>
        <p:nvSpPr>
          <p:cNvPr id="104521" name="ZoneTexte 191"/>
          <p:cNvSpPr txBox="1">
            <a:spLocks noChangeArrowheads="1"/>
          </p:cNvSpPr>
          <p:nvPr/>
        </p:nvSpPr>
        <p:spPr bwMode="auto">
          <a:xfrm>
            <a:off x="582613" y="5902325"/>
            <a:ext cx="1111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11</a:t>
            </a:r>
            <a:endParaRPr lang="en-US" altLang="en-US" sz="1200" b="1" dirty="0">
              <a:solidFill>
                <a:srgbClr val="FFC000"/>
              </a:solidFill>
            </a:endParaRPr>
          </a:p>
        </p:txBody>
      </p:sp>
      <p:sp>
        <p:nvSpPr>
          <p:cNvPr id="104522" name="ZoneTexte 192"/>
          <p:cNvSpPr txBox="1">
            <a:spLocks noChangeArrowheads="1"/>
          </p:cNvSpPr>
          <p:nvPr/>
        </p:nvSpPr>
        <p:spPr bwMode="auto">
          <a:xfrm>
            <a:off x="582613" y="6376988"/>
            <a:ext cx="1111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200" b="1" dirty="0" smtClean="0">
                <a:solidFill>
                  <a:srgbClr val="FFC000"/>
                </a:solidFill>
              </a:rPr>
              <a:t>Population 12</a:t>
            </a:r>
            <a:endParaRPr lang="en-US" altLang="en-US" sz="1200" b="1" dirty="0">
              <a:solidFill>
                <a:srgbClr val="FFC000"/>
              </a:solidFill>
            </a:endParaRPr>
          </a:p>
        </p:txBody>
      </p:sp>
      <p:sp>
        <p:nvSpPr>
          <p:cNvPr id="194" name="Accolade fermante 193"/>
          <p:cNvSpPr/>
          <p:nvPr/>
        </p:nvSpPr>
        <p:spPr>
          <a:xfrm>
            <a:off x="5400675" y="4370388"/>
            <a:ext cx="107950" cy="237172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4524" name="Picture 29"/>
          <p:cNvPicPr>
            <a:picLocks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335213" y="1093788"/>
            <a:ext cx="547687"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6" name="Connecteur droit 195"/>
          <p:cNvCxnSpPr/>
          <p:nvPr/>
        </p:nvCxnSpPr>
        <p:spPr>
          <a:xfrm>
            <a:off x="533400" y="1109663"/>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Connecteur droit 196"/>
          <p:cNvCxnSpPr/>
          <p:nvPr/>
        </p:nvCxnSpPr>
        <p:spPr>
          <a:xfrm>
            <a:off x="530225" y="1558925"/>
            <a:ext cx="450056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8" name="Accolade fermante 197"/>
          <p:cNvSpPr/>
          <p:nvPr/>
        </p:nvSpPr>
        <p:spPr>
          <a:xfrm>
            <a:off x="5397500" y="1190625"/>
            <a:ext cx="111125" cy="3087688"/>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99" name="Étoile à 5 branches 198"/>
          <p:cNvSpPr>
            <a:spLocks noChangeAspect="1"/>
          </p:cNvSpPr>
          <p:nvPr/>
        </p:nvSpPr>
        <p:spPr>
          <a:xfrm>
            <a:off x="2940050" y="4421188"/>
            <a:ext cx="393700" cy="363537"/>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pic>
        <p:nvPicPr>
          <p:cNvPr id="104529"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119697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30"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3163" y="4002088"/>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31"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992438" y="3987800"/>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32" name="Picture 3" descr="G:\Photo\Ddepressissimum_contour.tif"/>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2449513" y="4479925"/>
            <a:ext cx="2873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a:off x="1747838" y="4373563"/>
            <a:ext cx="569912" cy="47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16" name="Connecteur droit 215"/>
          <p:cNvCxnSpPr/>
          <p:nvPr/>
        </p:nvCxnSpPr>
        <p:spPr>
          <a:xfrm>
            <a:off x="2868613" y="396875"/>
            <a:ext cx="0" cy="63373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Connecteur droit 150"/>
          <p:cNvCxnSpPr/>
          <p:nvPr/>
        </p:nvCxnSpPr>
        <p:spPr>
          <a:xfrm>
            <a:off x="3956050" y="390525"/>
            <a:ext cx="0" cy="6335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Connecteur droit 171"/>
          <p:cNvCxnSpPr/>
          <p:nvPr/>
        </p:nvCxnSpPr>
        <p:spPr>
          <a:xfrm>
            <a:off x="5045075" y="579438"/>
            <a:ext cx="0" cy="61912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537" name="ZoneTexte 136"/>
          <p:cNvSpPr txBox="1">
            <a:spLocks noChangeArrowheads="1"/>
          </p:cNvSpPr>
          <p:nvPr/>
        </p:nvSpPr>
        <p:spPr bwMode="auto">
          <a:xfrm>
            <a:off x="5741988" y="2468563"/>
            <a:ext cx="2124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chemeClr val="bg1"/>
                </a:solidFill>
              </a:rPr>
              <a:t>Stable populations</a:t>
            </a:r>
            <a:endParaRPr lang="en-US" altLang="en-US" sz="1800" b="1" dirty="0">
              <a:solidFill>
                <a:schemeClr val="bg1"/>
              </a:solidFill>
            </a:endParaRPr>
          </a:p>
        </p:txBody>
      </p:sp>
      <p:sp>
        <p:nvSpPr>
          <p:cNvPr id="104538" name="ZoneTexte 105"/>
          <p:cNvSpPr txBox="1">
            <a:spLocks noChangeArrowheads="1"/>
          </p:cNvSpPr>
          <p:nvPr/>
        </p:nvSpPr>
        <p:spPr bwMode="auto">
          <a:xfrm>
            <a:off x="5921375" y="3279775"/>
            <a:ext cx="1944688" cy="6461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solidFill>
                  <a:schemeClr val="bg1"/>
                </a:solidFill>
              </a:rPr>
              <a:t>Weak temporal structuration</a:t>
            </a:r>
            <a:endParaRPr lang="en-US" altLang="en-US" sz="1800" b="1" dirty="0">
              <a:solidFill>
                <a:schemeClr val="bg1"/>
              </a:solidFill>
            </a:endParaRPr>
          </a:p>
        </p:txBody>
      </p:sp>
      <p:sp>
        <p:nvSpPr>
          <p:cNvPr id="104539" name="ZoneTexte 107"/>
          <p:cNvSpPr txBox="1">
            <a:spLocks noChangeArrowheads="1"/>
          </p:cNvSpPr>
          <p:nvPr/>
        </p:nvSpPr>
        <p:spPr bwMode="auto">
          <a:xfrm>
            <a:off x="5934075" y="4078288"/>
            <a:ext cx="1943100" cy="6461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b="1" dirty="0" smtClean="0">
                <a:solidFill>
                  <a:schemeClr val="bg1"/>
                </a:solidFill>
              </a:rPr>
              <a:t>Strong spatial structuration</a:t>
            </a:r>
            <a:endParaRPr lang="en-US" altLang="en-US" sz="1800" b="1" dirty="0">
              <a:solidFill>
                <a:schemeClr val="bg1"/>
              </a:solidFill>
            </a:endParaRPr>
          </a:p>
        </p:txBody>
      </p:sp>
      <p:sp>
        <p:nvSpPr>
          <p:cNvPr id="104540" name="ZoneTexte 113"/>
          <p:cNvSpPr txBox="1">
            <a:spLocks noChangeArrowheads="1"/>
          </p:cNvSpPr>
          <p:nvPr/>
        </p:nvSpPr>
        <p:spPr bwMode="auto">
          <a:xfrm>
            <a:off x="7956550" y="3341688"/>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i="1" dirty="0" smtClean="0">
                <a:solidFill>
                  <a:schemeClr val="bg1"/>
                </a:solidFill>
              </a:rPr>
              <a:t>F</a:t>
            </a:r>
            <a:r>
              <a:rPr lang="en-US" altLang="en-US" sz="1600" baseline="-25000" dirty="0" smtClean="0">
                <a:solidFill>
                  <a:schemeClr val="bg1"/>
                </a:solidFill>
              </a:rPr>
              <a:t>ST</a:t>
            </a:r>
            <a:r>
              <a:rPr lang="en-US" altLang="en-US" sz="1600" dirty="0" smtClean="0">
                <a:solidFill>
                  <a:schemeClr val="bg1"/>
                </a:solidFill>
              </a:rPr>
              <a:t> = 0.003</a:t>
            </a:r>
            <a:endParaRPr lang="en-US" altLang="en-US" sz="1600" dirty="0">
              <a:solidFill>
                <a:schemeClr val="bg1"/>
              </a:solidFill>
            </a:endParaRPr>
          </a:p>
        </p:txBody>
      </p:sp>
      <p:sp>
        <p:nvSpPr>
          <p:cNvPr id="104541" name="ZoneTexte 117"/>
          <p:cNvSpPr txBox="1">
            <a:spLocks noChangeArrowheads="1"/>
          </p:cNvSpPr>
          <p:nvPr/>
        </p:nvSpPr>
        <p:spPr bwMode="auto">
          <a:xfrm>
            <a:off x="7956550" y="4221163"/>
            <a:ext cx="129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i="1" dirty="0" smtClean="0">
                <a:solidFill>
                  <a:schemeClr val="bg1"/>
                </a:solidFill>
              </a:rPr>
              <a:t>F</a:t>
            </a:r>
            <a:r>
              <a:rPr lang="en-US" altLang="en-US" sz="1600" baseline="-25000" dirty="0" smtClean="0">
                <a:solidFill>
                  <a:schemeClr val="bg1"/>
                </a:solidFill>
              </a:rPr>
              <a:t>ST</a:t>
            </a:r>
            <a:r>
              <a:rPr lang="en-US" altLang="en-US" sz="1600" dirty="0" smtClean="0">
                <a:solidFill>
                  <a:schemeClr val="bg1"/>
                </a:solidFill>
              </a:rPr>
              <a:t> = 0.065</a:t>
            </a:r>
            <a:endParaRPr lang="en-US" altLang="en-US" sz="1600" dirty="0">
              <a:solidFill>
                <a:schemeClr val="bg1"/>
              </a:solidFill>
            </a:endParaRPr>
          </a:p>
        </p:txBody>
      </p:sp>
      <p:sp>
        <p:nvSpPr>
          <p:cNvPr id="104542" name="ZoneTexte 14"/>
          <p:cNvSpPr txBox="1">
            <a:spLocks noChangeArrowheads="1"/>
          </p:cNvSpPr>
          <p:nvPr/>
        </p:nvSpPr>
        <p:spPr bwMode="auto">
          <a:xfrm>
            <a:off x="5743575" y="5367338"/>
            <a:ext cx="2212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solidFill>
                  <a:srgbClr val="FFC000"/>
                </a:solidFill>
              </a:rPr>
              <a:t>Apparent extinction</a:t>
            </a:r>
            <a:endParaRPr lang="en-US" altLang="en-US" sz="1800" b="1" dirty="0">
              <a:solidFill>
                <a:srgbClr val="FFC000"/>
              </a:solidFill>
            </a:endParaRPr>
          </a:p>
        </p:txBody>
      </p:sp>
      <p:sp>
        <p:nvSpPr>
          <p:cNvPr id="106" name="Étoile à 5 branches 105"/>
          <p:cNvSpPr>
            <a:spLocks noChangeAspect="1"/>
          </p:cNvSpPr>
          <p:nvPr/>
        </p:nvSpPr>
        <p:spPr>
          <a:xfrm>
            <a:off x="6308725" y="6348413"/>
            <a:ext cx="393700" cy="363537"/>
          </a:xfrm>
          <a:prstGeom prst="star5">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07" name="Étoile à 5 branches 106"/>
          <p:cNvSpPr>
            <a:spLocks noChangeAspect="1"/>
          </p:cNvSpPr>
          <p:nvPr/>
        </p:nvSpPr>
        <p:spPr>
          <a:xfrm>
            <a:off x="6300788" y="5807075"/>
            <a:ext cx="393700" cy="363538"/>
          </a:xfrm>
          <a:prstGeom prst="star5">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p>
        </p:txBody>
      </p:sp>
      <p:sp>
        <p:nvSpPr>
          <p:cNvPr id="104545" name="ZoneTexte 123"/>
          <p:cNvSpPr txBox="1">
            <a:spLocks noChangeArrowheads="1"/>
          </p:cNvSpPr>
          <p:nvPr/>
        </p:nvSpPr>
        <p:spPr bwMode="auto">
          <a:xfrm>
            <a:off x="6811963" y="5830888"/>
            <a:ext cx="195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Species not detected</a:t>
            </a:r>
            <a:endParaRPr lang="en-US" altLang="en-US" sz="1600" dirty="0">
              <a:solidFill>
                <a:schemeClr val="bg1"/>
              </a:solidFill>
            </a:endParaRPr>
          </a:p>
        </p:txBody>
      </p:sp>
      <p:sp>
        <p:nvSpPr>
          <p:cNvPr id="104546" name="ZoneTexte 124"/>
          <p:cNvSpPr txBox="1">
            <a:spLocks noChangeArrowheads="1"/>
          </p:cNvSpPr>
          <p:nvPr/>
        </p:nvSpPr>
        <p:spPr bwMode="auto">
          <a:xfrm>
            <a:off x="6815138" y="6351588"/>
            <a:ext cx="1955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smtClean="0">
                <a:solidFill>
                  <a:schemeClr val="bg1"/>
                </a:solidFill>
              </a:rPr>
              <a:t>Dried-out pond</a:t>
            </a:r>
            <a:endParaRPr lang="en-US" altLang="en-US" sz="1600" dirty="0">
              <a:solidFill>
                <a:schemeClr val="bg1"/>
              </a:solidFill>
            </a:endParaRPr>
          </a:p>
        </p:txBody>
      </p:sp>
    </p:spTree>
    <p:extLst>
      <p:ext uri="{BB962C8B-B14F-4D97-AF65-F5344CB8AC3E}">
        <p14:creationId xmlns:p14="http://schemas.microsoft.com/office/powerpoint/2010/main" val="1295752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5474" name="Picture 2" descr="G:\Thèse_Redaction\Présentation\Figure_genet_Extinction.e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500" y="692150"/>
            <a:ext cx="8253413" cy="619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p:cNvSpPr/>
          <p:nvPr/>
        </p:nvSpPr>
        <p:spPr>
          <a:xfrm>
            <a:off x="6084888" y="271463"/>
            <a:ext cx="215900" cy="269875"/>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00" dirty="0"/>
          </a:p>
        </p:txBody>
      </p:sp>
      <p:sp>
        <p:nvSpPr>
          <p:cNvPr id="71" name="Rectangle 70"/>
          <p:cNvSpPr/>
          <p:nvPr/>
        </p:nvSpPr>
        <p:spPr>
          <a:xfrm>
            <a:off x="6084888" y="752475"/>
            <a:ext cx="215900" cy="244475"/>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00" dirty="0"/>
          </a:p>
        </p:txBody>
      </p:sp>
      <p:sp>
        <p:nvSpPr>
          <p:cNvPr id="77" name="ZoneTexte 76"/>
          <p:cNvSpPr txBox="1"/>
          <p:nvPr/>
        </p:nvSpPr>
        <p:spPr>
          <a:xfrm>
            <a:off x="6516688" y="165100"/>
            <a:ext cx="2627312" cy="338138"/>
          </a:xfrm>
          <a:prstGeom prst="rect">
            <a:avLst/>
          </a:prstGeom>
          <a:noFill/>
        </p:spPr>
        <p:txBody>
          <a:bodyPr>
            <a:spAutoFit/>
          </a:bodyPr>
          <a:lstStyle/>
          <a:p>
            <a:pPr fontAlgn="auto">
              <a:spcBef>
                <a:spcPts val="0"/>
              </a:spcBef>
              <a:spcAft>
                <a:spcPts val="0"/>
              </a:spcAft>
              <a:defRPr/>
            </a:pPr>
            <a:r>
              <a:rPr lang="en-US" sz="1600" dirty="0" smtClean="0">
                <a:solidFill>
                  <a:schemeClr val="tx2">
                    <a:lumMod val="40000"/>
                    <a:lumOff val="60000"/>
                  </a:schemeClr>
                </a:solidFill>
                <a:latin typeface="+mn-lt"/>
                <a:cs typeface="+mn-cs"/>
              </a:rPr>
              <a:t>Assigned  to the same pond</a:t>
            </a:r>
            <a:endParaRPr lang="en-US" sz="1600" dirty="0">
              <a:solidFill>
                <a:schemeClr val="tx2">
                  <a:lumMod val="40000"/>
                  <a:lumOff val="60000"/>
                </a:schemeClr>
              </a:solidFill>
              <a:latin typeface="+mn-lt"/>
              <a:cs typeface="+mn-cs"/>
            </a:endParaRPr>
          </a:p>
        </p:txBody>
      </p:sp>
      <p:sp>
        <p:nvSpPr>
          <p:cNvPr id="78" name="ZoneTexte 77"/>
          <p:cNvSpPr txBox="1"/>
          <p:nvPr/>
        </p:nvSpPr>
        <p:spPr>
          <a:xfrm>
            <a:off x="6516688" y="660400"/>
            <a:ext cx="2627312" cy="584200"/>
          </a:xfrm>
          <a:prstGeom prst="rect">
            <a:avLst/>
          </a:prstGeom>
          <a:noFill/>
        </p:spPr>
        <p:txBody>
          <a:bodyPr>
            <a:spAutoFit/>
          </a:bodyPr>
          <a:lstStyle/>
          <a:p>
            <a:pPr fontAlgn="auto">
              <a:spcBef>
                <a:spcPts val="0"/>
              </a:spcBef>
              <a:spcAft>
                <a:spcPts val="0"/>
              </a:spcAft>
              <a:defRPr/>
            </a:pPr>
            <a:r>
              <a:rPr lang="en-US" sz="1600" dirty="0" smtClean="0">
                <a:solidFill>
                  <a:schemeClr val="bg1">
                    <a:lumMod val="65000"/>
                  </a:schemeClr>
                </a:solidFill>
                <a:latin typeface="+mn-lt"/>
                <a:cs typeface="+mn-cs"/>
              </a:rPr>
              <a:t>Not assigned  to the same pond</a:t>
            </a:r>
            <a:endParaRPr lang="en-US" sz="1600" dirty="0">
              <a:solidFill>
                <a:schemeClr val="bg1">
                  <a:lumMod val="65000"/>
                </a:schemeClr>
              </a:solidFill>
              <a:latin typeface="+mn-lt"/>
              <a:cs typeface="+mn-cs"/>
            </a:endParaRPr>
          </a:p>
        </p:txBody>
      </p:sp>
      <p:sp>
        <p:nvSpPr>
          <p:cNvPr id="105479" name="Rectangle 3"/>
          <p:cNvSpPr>
            <a:spLocks noChangeArrowheads="1"/>
          </p:cNvSpPr>
          <p:nvPr/>
        </p:nvSpPr>
        <p:spPr bwMode="auto">
          <a:xfrm>
            <a:off x="323850" y="184679"/>
            <a:ext cx="5184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dirty="0" smtClean="0">
                <a:solidFill>
                  <a:schemeClr val="bg1"/>
                </a:solidFill>
              </a:rPr>
              <a:t>Probability that individuals  sampled after an apparent extinction come from the same population</a:t>
            </a:r>
            <a:endParaRPr lang="en-US" altLang="en-US" sz="1800" dirty="0">
              <a:solidFill>
                <a:schemeClr val="bg1"/>
              </a:solidFill>
            </a:endParaRPr>
          </a:p>
        </p:txBody>
      </p:sp>
    </p:spTree>
    <p:extLst>
      <p:ext uri="{BB962C8B-B14F-4D97-AF65-F5344CB8AC3E}">
        <p14:creationId xmlns:p14="http://schemas.microsoft.com/office/powerpoint/2010/main" val="13143462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9" name="Picture 1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6500" name="Rectangle 10"/>
          <p:cNvSpPr>
            <a:spLocks noChangeArrowheads="1"/>
          </p:cNvSpPr>
          <p:nvPr/>
        </p:nvSpPr>
        <p:spPr bwMode="auto">
          <a:xfrm>
            <a:off x="539750" y="266700"/>
            <a:ext cx="7345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dirty="0" smtClean="0">
                <a:latin typeface="Arial Black" pitchFamily="34" charset="0"/>
              </a:rPr>
              <a:t>What did genetic data tell us?</a:t>
            </a:r>
            <a:endParaRPr lang="en-US" altLang="en-US" sz="1800" b="1" dirty="0">
              <a:latin typeface="Arial Black" pitchFamily="34" charset="0"/>
            </a:endParaRPr>
          </a:p>
        </p:txBody>
      </p:sp>
      <p:sp>
        <p:nvSpPr>
          <p:cNvPr id="14" name="Rectangle à coins arrondis 13"/>
          <p:cNvSpPr/>
          <p:nvPr/>
        </p:nvSpPr>
        <p:spPr>
          <a:xfrm>
            <a:off x="412750" y="2276475"/>
            <a:ext cx="8437563" cy="576263"/>
          </a:xfrm>
          <a:prstGeom prst="roundRect">
            <a:avLst/>
          </a:prstGeom>
          <a:solidFill>
            <a:srgbClr val="3333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b="1" dirty="0"/>
          </a:p>
        </p:txBody>
      </p:sp>
      <p:sp>
        <p:nvSpPr>
          <p:cNvPr id="106502" name="ZoneTexte 14"/>
          <p:cNvSpPr txBox="1">
            <a:spLocks noChangeArrowheads="1"/>
          </p:cNvSpPr>
          <p:nvPr/>
        </p:nvSpPr>
        <p:spPr bwMode="auto">
          <a:xfrm>
            <a:off x="430213" y="2379663"/>
            <a:ext cx="8420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i="1" dirty="0" smtClean="0">
                <a:solidFill>
                  <a:schemeClr val="bg1"/>
                </a:solidFill>
              </a:rPr>
              <a:t>D. depressissimum</a:t>
            </a:r>
            <a:r>
              <a:rPr lang="en-US" altLang="en-US" sz="1800" dirty="0" smtClean="0">
                <a:solidFill>
                  <a:schemeClr val="bg1"/>
                </a:solidFill>
              </a:rPr>
              <a:t> efficiently aestivate (« seed bank »)</a:t>
            </a:r>
            <a:endParaRPr lang="en-US" altLang="en-US" sz="1800" dirty="0">
              <a:solidFill>
                <a:schemeClr val="bg1"/>
              </a:solidFill>
            </a:endParaRPr>
          </a:p>
        </p:txBody>
      </p:sp>
      <p:sp>
        <p:nvSpPr>
          <p:cNvPr id="16" name="ZoneTexte 15"/>
          <p:cNvSpPr txBox="1"/>
          <p:nvPr/>
        </p:nvSpPr>
        <p:spPr>
          <a:xfrm>
            <a:off x="542925" y="2997200"/>
            <a:ext cx="8150225" cy="369888"/>
          </a:xfrm>
          <a:prstGeom prst="rect">
            <a:avLst/>
          </a:prstGeom>
          <a:solidFill>
            <a:schemeClr val="bg1">
              <a:lumMod val="85000"/>
            </a:schemeClr>
          </a:solidFill>
        </p:spPr>
        <p:txBody>
          <a:bodyPr>
            <a:spAutoFit/>
          </a:bodyPr>
          <a:lstStyle/>
          <a:p>
            <a:pPr algn="ctr" fontAlgn="auto">
              <a:spcBef>
                <a:spcPts val="0"/>
              </a:spcBef>
              <a:spcAft>
                <a:spcPts val="0"/>
              </a:spcAft>
              <a:defRPr/>
            </a:pPr>
            <a:r>
              <a:rPr lang="en-US" dirty="0" smtClean="0">
                <a:latin typeface="+mn-lt"/>
                <a:cs typeface="+mn-cs"/>
              </a:rPr>
              <a:t>Many apparent extinctions are false ones</a:t>
            </a:r>
            <a:endParaRPr lang="en-US" dirty="0">
              <a:latin typeface="+mn-lt"/>
              <a:cs typeface="+mn-cs"/>
            </a:endParaRPr>
          </a:p>
        </p:txBody>
      </p:sp>
      <p:sp>
        <p:nvSpPr>
          <p:cNvPr id="17" name="Rectangle à coins arrondis 16"/>
          <p:cNvSpPr/>
          <p:nvPr/>
        </p:nvSpPr>
        <p:spPr>
          <a:xfrm>
            <a:off x="414338" y="3500438"/>
            <a:ext cx="8437562" cy="749300"/>
          </a:xfrm>
          <a:prstGeom prst="roundRect">
            <a:avLst/>
          </a:prstGeom>
          <a:solidFill>
            <a:srgbClr val="3333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b="1" dirty="0"/>
          </a:p>
        </p:txBody>
      </p:sp>
      <p:sp>
        <p:nvSpPr>
          <p:cNvPr id="106505" name="ZoneTexte 17"/>
          <p:cNvSpPr txBox="1">
            <a:spLocks noChangeArrowheads="1"/>
          </p:cNvSpPr>
          <p:nvPr/>
        </p:nvSpPr>
        <p:spPr bwMode="auto">
          <a:xfrm>
            <a:off x="431800" y="3573463"/>
            <a:ext cx="8420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dirty="0" smtClean="0">
                <a:solidFill>
                  <a:schemeClr val="bg1"/>
                </a:solidFill>
              </a:rPr>
              <a:t>Permanent differences among ponds (connectivity and size) are  the main sources of variation in genetic diversity</a:t>
            </a:r>
            <a:endParaRPr lang="en-US" altLang="en-US" sz="1800" dirty="0">
              <a:solidFill>
                <a:schemeClr val="bg1"/>
              </a:solidFill>
            </a:endParaRPr>
          </a:p>
        </p:txBody>
      </p:sp>
      <p:sp>
        <p:nvSpPr>
          <p:cNvPr id="19" name="ZoneTexte 18"/>
          <p:cNvSpPr txBox="1"/>
          <p:nvPr/>
        </p:nvSpPr>
        <p:spPr>
          <a:xfrm>
            <a:off x="544513" y="4365625"/>
            <a:ext cx="8150225" cy="369888"/>
          </a:xfrm>
          <a:prstGeom prst="rect">
            <a:avLst/>
          </a:prstGeom>
          <a:solidFill>
            <a:schemeClr val="bg1">
              <a:lumMod val="85000"/>
            </a:schemeClr>
          </a:solidFill>
        </p:spPr>
        <p:txBody>
          <a:bodyPr>
            <a:spAutoFit/>
          </a:bodyPr>
          <a:lstStyle/>
          <a:p>
            <a:pPr algn="ctr" fontAlgn="auto">
              <a:spcBef>
                <a:spcPts val="0"/>
              </a:spcBef>
              <a:spcAft>
                <a:spcPts val="0"/>
              </a:spcAft>
              <a:defRPr/>
            </a:pPr>
            <a:r>
              <a:rPr lang="en-US" dirty="0" smtClean="0">
                <a:latin typeface="+mn-lt"/>
                <a:cs typeface="+mn-cs"/>
              </a:rPr>
              <a:t>A the scale investigated, extinction plays a minor role on genetic diversity</a:t>
            </a:r>
            <a:endParaRPr lang="en-US" dirty="0">
              <a:latin typeface="+mn-lt"/>
              <a:cs typeface="+mn-cs"/>
            </a:endParaRPr>
          </a:p>
        </p:txBody>
      </p:sp>
      <p:sp>
        <p:nvSpPr>
          <p:cNvPr id="106508" name="ZoneTexte 1"/>
          <p:cNvSpPr txBox="1">
            <a:spLocks noChangeArrowheads="1"/>
          </p:cNvSpPr>
          <p:nvPr/>
        </p:nvSpPr>
        <p:spPr bwMode="auto">
          <a:xfrm>
            <a:off x="4356100" y="6407150"/>
            <a:ext cx="4733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r>
              <a:rPr lang="en-US" altLang="en-US" sz="1800" dirty="0" smtClean="0"/>
              <a:t>Lamy et al (2012) </a:t>
            </a:r>
            <a:r>
              <a:rPr lang="en-US" altLang="en-US" sz="1800" dirty="0" err="1" smtClean="0"/>
              <a:t>Mol</a:t>
            </a:r>
            <a:r>
              <a:rPr lang="en-US" altLang="en-US" sz="1800" dirty="0" smtClean="0"/>
              <a:t> </a:t>
            </a:r>
            <a:r>
              <a:rPr lang="en-US" altLang="en-US" sz="1800" dirty="0" err="1" smtClean="0"/>
              <a:t>Ecol</a:t>
            </a:r>
            <a:r>
              <a:rPr lang="en-US" altLang="en-US" sz="1800" dirty="0" smtClean="0"/>
              <a:t>, 21, 1394-1410</a:t>
            </a:r>
            <a:endParaRPr lang="en-US" altLang="en-US" sz="1800" dirty="0"/>
          </a:p>
        </p:txBody>
      </p:sp>
      <p:sp>
        <p:nvSpPr>
          <p:cNvPr id="13"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smtClean="0">
              <a:solidFill>
                <a:srgbClr val="000000"/>
              </a:solidFill>
              <a:latin typeface="Arial Black" pitchFamily="34" charset="0"/>
            </a:endParaRPr>
          </a:p>
        </p:txBody>
      </p:sp>
    </p:spTree>
    <p:extLst>
      <p:ext uri="{BB962C8B-B14F-4D97-AF65-F5344CB8AC3E}">
        <p14:creationId xmlns:p14="http://schemas.microsoft.com/office/powerpoint/2010/main" val="11861235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42" name="Picture 24" descr="2009 janv Goudenaves`"/>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6325" y="51842"/>
            <a:ext cx="2916238" cy="2185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43" name="Picture 25" descr="2009 fév Pointe des Chateaux"/>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32138" y="39142"/>
            <a:ext cx="2952750" cy="22145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44" name="Picture 26" descr="2009 janv Etang Cocoye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7950" y="39142"/>
            <a:ext cx="2951163" cy="22145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descr="G:\Photo\JPP_Mission2009\MARES GRANDE-TERRE-GFONDS 2009\2009 janv Barbès.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7113"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5" descr="G:\Photo\JPP_Mission2009\MARES GRANDE-TERRE-EST 2009\2009 janv Gentilly ouest.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129310"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6" descr="G:\Photo\JPP_Mission2009\MARES GRANDE-TERRE-NORD 2009\2009 janv Porte Enfer Vigie.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138443" y="2305128"/>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2" descr="G:\Photo\2011 janv Etang Cocoyer.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7113"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G:\Photo\JPP_Mission2009\MARES GRANDE-TERRE-GFONDS 2009\2009 janv Barot ouest.jp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129310"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descr="G:\Photo\JPP_Mission2009\MARES GRANDE-TERRE-EST 2009\2009 fév Blonval nord.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138443" y="4591386"/>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ZoneTexte 4"/>
          <p:cNvSpPr txBox="1"/>
          <p:nvPr/>
        </p:nvSpPr>
        <p:spPr>
          <a:xfrm>
            <a:off x="6773332" y="6569724"/>
            <a:ext cx="2368825" cy="276999"/>
          </a:xfrm>
          <a:prstGeom prst="rect">
            <a:avLst/>
          </a:prstGeom>
          <a:noFill/>
        </p:spPr>
        <p:txBody>
          <a:bodyPr wrap="square" rtlCol="0">
            <a:spAutoFit/>
          </a:bodyPr>
          <a:lstStyle/>
          <a:p>
            <a:pPr algn="r"/>
            <a:r>
              <a:rPr lang="en-US" sz="1200" smtClean="0">
                <a:solidFill>
                  <a:schemeClr val="bg1"/>
                </a:solidFill>
              </a:rPr>
              <a:t>(photo credit: J-P Pointier)</a:t>
            </a:r>
            <a:endParaRPr lang="en-US" sz="1200">
              <a:solidFill>
                <a:schemeClr val="bg1"/>
              </a:solidFill>
            </a:endParaRPr>
          </a:p>
        </p:txBody>
      </p:sp>
    </p:spTree>
    <p:extLst>
      <p:ext uri="{BB962C8B-B14F-4D97-AF65-F5344CB8AC3E}">
        <p14:creationId xmlns:p14="http://schemas.microsoft.com/office/powerpoint/2010/main" val="1737181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42" name="Picture 24" descr="2009 janv Goudenaves`"/>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6325" y="51842"/>
            <a:ext cx="2916238" cy="2185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43" name="Picture 25" descr="2009 fév Pointe des Chateaux"/>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32138" y="39142"/>
            <a:ext cx="2952750" cy="2214562"/>
          </a:xfrm>
          <a:prstGeom prst="rect">
            <a:avLst/>
          </a:prstGeom>
          <a:solidFill>
            <a:schemeClr val="bg2">
              <a:alpha val="50000"/>
            </a:schemeClr>
          </a:solidFill>
          <a:ln w="9525">
            <a:solidFill>
              <a:srgbClr val="000000"/>
            </a:solidFill>
            <a:miter lim="800000"/>
            <a:headEnd/>
            <a:tailEnd/>
          </a:ln>
          <a:extLst/>
        </p:spPr>
      </p:pic>
      <p:pic>
        <p:nvPicPr>
          <p:cNvPr id="26644" name="Picture 26" descr="2009 janv Etang Cocoye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7950" y="39142"/>
            <a:ext cx="2951163" cy="22145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descr="G:\Photo\JPP_Mission2009\MARES GRANDE-TERRE-GFONDS 2009\2009 janv Barbès.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7113"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5" descr="G:\Photo\JPP_Mission2009\MARES GRANDE-TERRE-EST 2009\2009 janv Gentilly ouest.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129310"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6" descr="G:\Photo\JPP_Mission2009\MARES GRANDE-TERRE-NORD 2009\2009 janv Porte Enfer Vigie.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138443" y="2305128"/>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2" descr="G:\Photo\2011 janv Etang Cocoyer.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7113"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G:\Photo\JPP_Mission2009\MARES GRANDE-TERRE-GFONDS 2009\2009 janv Barot ouest.jp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129310"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descr="G:\Photo\JPP_Mission2009\MARES GRANDE-TERRE-EST 2009\2009 fév Blonval nord.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138443" y="4591386"/>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123741" y="31112"/>
            <a:ext cx="2965064" cy="2222592"/>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2" name="Rectangle 11"/>
          <p:cNvSpPr/>
          <p:nvPr/>
        </p:nvSpPr>
        <p:spPr bwMode="auto">
          <a:xfrm>
            <a:off x="6143834" y="44624"/>
            <a:ext cx="2928729" cy="2185987"/>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3" name="Rectangle 12"/>
          <p:cNvSpPr/>
          <p:nvPr/>
        </p:nvSpPr>
        <p:spPr bwMode="auto">
          <a:xfrm>
            <a:off x="3116246" y="2307868"/>
            <a:ext cx="2964766" cy="2221284"/>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4" name="Rectangle 13"/>
          <p:cNvSpPr/>
          <p:nvPr/>
        </p:nvSpPr>
        <p:spPr bwMode="auto">
          <a:xfrm>
            <a:off x="6138444" y="2305129"/>
            <a:ext cx="2949618" cy="2207264"/>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5" name="Rectangle 14"/>
          <p:cNvSpPr/>
          <p:nvPr/>
        </p:nvSpPr>
        <p:spPr bwMode="auto">
          <a:xfrm>
            <a:off x="92005" y="2307868"/>
            <a:ext cx="2971299" cy="2221284"/>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6" name="Rectangle 15"/>
          <p:cNvSpPr/>
          <p:nvPr/>
        </p:nvSpPr>
        <p:spPr bwMode="auto">
          <a:xfrm>
            <a:off x="92005" y="31112"/>
            <a:ext cx="2964216" cy="2222592"/>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7" name="Rectangle 16"/>
          <p:cNvSpPr/>
          <p:nvPr/>
        </p:nvSpPr>
        <p:spPr bwMode="auto">
          <a:xfrm>
            <a:off x="6138444" y="4583891"/>
            <a:ext cx="2956380" cy="2213460"/>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3" name="ZoneTexte 2"/>
          <p:cNvSpPr txBox="1"/>
          <p:nvPr/>
        </p:nvSpPr>
        <p:spPr>
          <a:xfrm>
            <a:off x="3132138" y="2865130"/>
            <a:ext cx="2952750" cy="707886"/>
          </a:xfrm>
          <a:prstGeom prst="rect">
            <a:avLst/>
          </a:prstGeom>
          <a:noFill/>
        </p:spPr>
        <p:txBody>
          <a:bodyPr wrap="square" rtlCol="0">
            <a:spAutoFit/>
          </a:bodyPr>
          <a:lstStyle/>
          <a:p>
            <a:pPr algn="ctr"/>
            <a:r>
              <a:rPr lang="en-US" sz="4000" dirty="0" smtClean="0">
                <a:solidFill>
                  <a:schemeClr val="bg1"/>
                </a:solidFill>
                <a:latin typeface="+mj-lt"/>
              </a:rPr>
              <a:t>Size</a:t>
            </a:r>
            <a:endParaRPr lang="en-US" sz="4000" dirty="0">
              <a:solidFill>
                <a:schemeClr val="bg1"/>
              </a:solidFill>
              <a:latin typeface="+mj-lt"/>
            </a:endParaRPr>
          </a:p>
        </p:txBody>
      </p:sp>
      <p:sp>
        <p:nvSpPr>
          <p:cNvPr id="19" name="ZoneTexte 4"/>
          <p:cNvSpPr txBox="1"/>
          <p:nvPr/>
        </p:nvSpPr>
        <p:spPr>
          <a:xfrm>
            <a:off x="6773332" y="6569724"/>
            <a:ext cx="2368825" cy="276999"/>
          </a:xfrm>
          <a:prstGeom prst="rect">
            <a:avLst/>
          </a:prstGeom>
          <a:noFill/>
        </p:spPr>
        <p:txBody>
          <a:bodyPr wrap="square" rtlCol="0">
            <a:spAutoFit/>
          </a:bodyPr>
          <a:lstStyle/>
          <a:p>
            <a:pPr algn="r"/>
            <a:r>
              <a:rPr lang="en-US" sz="1200" smtClean="0">
                <a:solidFill>
                  <a:schemeClr val="bg1"/>
                </a:solidFill>
              </a:rPr>
              <a:t>(photo credit: J-P Pointier)</a:t>
            </a:r>
            <a:endParaRPr lang="en-US" sz="1200">
              <a:solidFill>
                <a:schemeClr val="bg1"/>
              </a:solidFill>
            </a:endParaRPr>
          </a:p>
        </p:txBody>
      </p:sp>
    </p:spTree>
    <p:extLst>
      <p:ext uri="{BB962C8B-B14F-4D97-AF65-F5344CB8AC3E}">
        <p14:creationId xmlns:p14="http://schemas.microsoft.com/office/powerpoint/2010/main" val="1407382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42" name="Picture 24" descr="2009 janv Goudenaves`"/>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6325" y="51842"/>
            <a:ext cx="2916238" cy="2185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43" name="Picture 25" descr="2009 fév Pointe des Chateaux"/>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32138" y="39142"/>
            <a:ext cx="2952750" cy="2214562"/>
          </a:xfrm>
          <a:prstGeom prst="rect">
            <a:avLst/>
          </a:prstGeom>
          <a:solidFill>
            <a:schemeClr val="bg2">
              <a:alpha val="50000"/>
            </a:schemeClr>
          </a:solidFill>
          <a:ln w="9525">
            <a:solidFill>
              <a:srgbClr val="000000"/>
            </a:solidFill>
            <a:miter lim="800000"/>
            <a:headEnd/>
            <a:tailEnd/>
          </a:ln>
          <a:extLst/>
        </p:spPr>
      </p:pic>
      <p:pic>
        <p:nvPicPr>
          <p:cNvPr id="26644" name="Picture 26" descr="2009 janv Etang Cocoye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7950" y="39142"/>
            <a:ext cx="2951163" cy="22145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descr="G:\Photo\JPP_Mission2009\MARES GRANDE-TERRE-GFONDS 2009\2009 janv Barbès.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7113"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5" descr="G:\Photo\JPP_Mission2009\MARES GRANDE-TERRE-EST 2009\2009 janv Gentilly ouest.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129310"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6" descr="G:\Photo\JPP_Mission2009\MARES GRANDE-TERRE-NORD 2009\2009 janv Porte Enfer Vigie.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138443" y="2305128"/>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2" descr="G:\Photo\2011 janv Etang Cocoyer.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7113"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G:\Photo\JPP_Mission2009\MARES GRANDE-TERRE-GFONDS 2009\2009 janv Barot ouest.jp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129310"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descr="G:\Photo\JPP_Mission2009\MARES GRANDE-TERRE-EST 2009\2009 fév Blonval nord.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138443" y="4591386"/>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92006" y="2307868"/>
            <a:ext cx="2968248" cy="2221284"/>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6" name="Rectangle 15"/>
          <p:cNvSpPr/>
          <p:nvPr/>
        </p:nvSpPr>
        <p:spPr bwMode="auto">
          <a:xfrm>
            <a:off x="92006" y="4583891"/>
            <a:ext cx="2968248" cy="2214000"/>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3" name="ZoneTexte 2"/>
          <p:cNvSpPr txBox="1"/>
          <p:nvPr/>
        </p:nvSpPr>
        <p:spPr>
          <a:xfrm>
            <a:off x="107504" y="2865130"/>
            <a:ext cx="2952750" cy="1323439"/>
          </a:xfrm>
          <a:prstGeom prst="rect">
            <a:avLst/>
          </a:prstGeom>
          <a:noFill/>
        </p:spPr>
        <p:txBody>
          <a:bodyPr wrap="square" rtlCol="0">
            <a:spAutoFit/>
          </a:bodyPr>
          <a:lstStyle/>
          <a:p>
            <a:pPr algn="ctr"/>
            <a:r>
              <a:rPr lang="en-US" sz="4000" smtClean="0">
                <a:solidFill>
                  <a:schemeClr val="bg1"/>
                </a:solidFill>
                <a:latin typeface="+mj-lt"/>
              </a:rPr>
              <a:t>Vegetation</a:t>
            </a:r>
          </a:p>
          <a:p>
            <a:pPr algn="ctr"/>
            <a:r>
              <a:rPr lang="en-US" sz="4000" smtClean="0">
                <a:solidFill>
                  <a:schemeClr val="bg1"/>
                </a:solidFill>
                <a:latin typeface="+mj-lt"/>
              </a:rPr>
              <a:t>cover</a:t>
            </a:r>
            <a:endParaRPr lang="en-US" sz="4000">
              <a:solidFill>
                <a:schemeClr val="bg1"/>
              </a:solidFill>
              <a:latin typeface="+mj-lt"/>
            </a:endParaRPr>
          </a:p>
        </p:txBody>
      </p:sp>
      <p:sp>
        <p:nvSpPr>
          <p:cNvPr id="18" name="Rectangle 17"/>
          <p:cNvSpPr/>
          <p:nvPr/>
        </p:nvSpPr>
        <p:spPr bwMode="auto">
          <a:xfrm>
            <a:off x="6129935" y="2298244"/>
            <a:ext cx="2960509" cy="2230908"/>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1" name="Rectangle 20"/>
          <p:cNvSpPr/>
          <p:nvPr/>
        </p:nvSpPr>
        <p:spPr bwMode="auto">
          <a:xfrm>
            <a:off x="3123754" y="4587999"/>
            <a:ext cx="2961134" cy="2209892"/>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2" name="ZoneTexte 4"/>
          <p:cNvSpPr txBox="1"/>
          <p:nvPr/>
        </p:nvSpPr>
        <p:spPr>
          <a:xfrm>
            <a:off x="6773332" y="6569724"/>
            <a:ext cx="2368825" cy="276999"/>
          </a:xfrm>
          <a:prstGeom prst="rect">
            <a:avLst/>
          </a:prstGeom>
          <a:noFill/>
        </p:spPr>
        <p:txBody>
          <a:bodyPr wrap="square" rtlCol="0">
            <a:spAutoFit/>
          </a:bodyPr>
          <a:lstStyle/>
          <a:p>
            <a:pPr algn="r"/>
            <a:r>
              <a:rPr lang="en-US" sz="1200" smtClean="0">
                <a:solidFill>
                  <a:schemeClr val="bg1"/>
                </a:solidFill>
              </a:rPr>
              <a:t>(photo credit: J-P Pointier)</a:t>
            </a:r>
            <a:endParaRPr lang="en-US" sz="1200">
              <a:solidFill>
                <a:schemeClr val="bg1"/>
              </a:solidFill>
            </a:endParaRPr>
          </a:p>
        </p:txBody>
      </p:sp>
      <p:sp>
        <p:nvSpPr>
          <p:cNvPr id="27" name="Rectangle 26"/>
          <p:cNvSpPr/>
          <p:nvPr/>
        </p:nvSpPr>
        <p:spPr bwMode="auto">
          <a:xfrm>
            <a:off x="3123741" y="31112"/>
            <a:ext cx="2965064" cy="2222592"/>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8" name="Rectangle 27"/>
          <p:cNvSpPr/>
          <p:nvPr/>
        </p:nvSpPr>
        <p:spPr bwMode="auto">
          <a:xfrm>
            <a:off x="92005" y="31112"/>
            <a:ext cx="2964216" cy="2222592"/>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9" name="Rectangle 28"/>
          <p:cNvSpPr/>
          <p:nvPr/>
        </p:nvSpPr>
        <p:spPr bwMode="auto">
          <a:xfrm>
            <a:off x="6138444" y="4583891"/>
            <a:ext cx="2956380" cy="2213460"/>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Tree>
    <p:extLst>
      <p:ext uri="{BB962C8B-B14F-4D97-AF65-F5344CB8AC3E}">
        <p14:creationId xmlns:p14="http://schemas.microsoft.com/office/powerpoint/2010/main" val="227116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necteur droit 9"/>
          <p:cNvCxnSpPr/>
          <p:nvPr/>
        </p:nvCxnSpPr>
        <p:spPr bwMode="auto">
          <a:xfrm flipH="1">
            <a:off x="4052446" y="3867092"/>
            <a:ext cx="4320036" cy="18828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Connecteur droit 7"/>
          <p:cNvCxnSpPr/>
          <p:nvPr/>
        </p:nvCxnSpPr>
        <p:spPr bwMode="auto">
          <a:xfrm flipH="1">
            <a:off x="2324700" y="3867092"/>
            <a:ext cx="2380679" cy="176851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652" name="Text Box 5"/>
          <p:cNvSpPr txBox="1">
            <a:spLocks noChangeArrowheads="1"/>
          </p:cNvSpPr>
          <p:nvPr/>
        </p:nvSpPr>
        <p:spPr bwMode="auto">
          <a:xfrm>
            <a:off x="452046" y="3867092"/>
            <a:ext cx="38440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Black" pitchFamily="34" charset="0"/>
                <a:cs typeface="Arial" charset="0"/>
              </a:defRPr>
            </a:lvl1pPr>
            <a:lvl2pPr marL="742950" indent="-285750" eaLnBrk="0" hangingPunct="0">
              <a:defRPr>
                <a:solidFill>
                  <a:schemeClr val="tx1"/>
                </a:solidFill>
                <a:latin typeface="Arial Black" pitchFamily="34" charset="0"/>
                <a:cs typeface="Arial" charset="0"/>
              </a:defRPr>
            </a:lvl2pPr>
            <a:lvl3pPr marL="1143000" indent="-228600" eaLnBrk="0" hangingPunct="0">
              <a:defRPr>
                <a:solidFill>
                  <a:schemeClr val="tx1"/>
                </a:solidFill>
                <a:latin typeface="Arial Black" pitchFamily="34" charset="0"/>
                <a:cs typeface="Arial" charset="0"/>
              </a:defRPr>
            </a:lvl3pPr>
            <a:lvl4pPr marL="1600200" indent="-228600" eaLnBrk="0" hangingPunct="0">
              <a:defRPr>
                <a:solidFill>
                  <a:schemeClr val="tx1"/>
                </a:solidFill>
                <a:latin typeface="Arial Black" pitchFamily="34" charset="0"/>
                <a:cs typeface="Arial" charset="0"/>
              </a:defRPr>
            </a:lvl4pPr>
            <a:lvl5pPr marL="2057400" indent="-228600" eaLnBrk="0" hangingPunct="0">
              <a:defRPr>
                <a:solidFill>
                  <a:schemeClr val="tx1"/>
                </a:solidFill>
                <a:latin typeface="Arial Black" pitchFamily="34" charset="0"/>
                <a:cs typeface="Arial" charset="0"/>
              </a:defRPr>
            </a:lvl5pPr>
            <a:lvl6pPr marL="2514600" indent="-228600" eaLnBrk="0" fontAlgn="base" hangingPunct="0">
              <a:spcBef>
                <a:spcPct val="0"/>
              </a:spcBef>
              <a:spcAft>
                <a:spcPct val="0"/>
              </a:spcAft>
              <a:defRPr>
                <a:solidFill>
                  <a:schemeClr val="tx1"/>
                </a:solidFill>
                <a:latin typeface="Arial Black" pitchFamily="34" charset="0"/>
                <a:cs typeface="Arial" charset="0"/>
              </a:defRPr>
            </a:lvl6pPr>
            <a:lvl7pPr marL="2971800" indent="-228600" eaLnBrk="0" fontAlgn="base" hangingPunct="0">
              <a:spcBef>
                <a:spcPct val="0"/>
              </a:spcBef>
              <a:spcAft>
                <a:spcPct val="0"/>
              </a:spcAft>
              <a:defRPr>
                <a:solidFill>
                  <a:schemeClr val="tx1"/>
                </a:solidFill>
                <a:latin typeface="Arial Black" pitchFamily="34" charset="0"/>
                <a:cs typeface="Arial" charset="0"/>
              </a:defRPr>
            </a:lvl7pPr>
            <a:lvl8pPr marL="3429000" indent="-228600" eaLnBrk="0" fontAlgn="base" hangingPunct="0">
              <a:spcBef>
                <a:spcPct val="0"/>
              </a:spcBef>
              <a:spcAft>
                <a:spcPct val="0"/>
              </a:spcAft>
              <a:defRPr>
                <a:solidFill>
                  <a:schemeClr val="tx1"/>
                </a:solidFill>
                <a:latin typeface="Arial Black" pitchFamily="34" charset="0"/>
                <a:cs typeface="Arial" charset="0"/>
              </a:defRPr>
            </a:lvl8pPr>
            <a:lvl9pPr marL="3886200" indent="-228600" eaLnBrk="0" fontAlgn="base" hangingPunct="0">
              <a:spcBef>
                <a:spcPct val="0"/>
              </a:spcBef>
              <a:spcAft>
                <a:spcPct val="0"/>
              </a:spcAft>
              <a:defRPr>
                <a:solidFill>
                  <a:schemeClr val="tx1"/>
                </a:solidFill>
                <a:latin typeface="Arial Black" pitchFamily="34" charset="0"/>
                <a:cs typeface="Arial" charset="0"/>
              </a:defRPr>
            </a:lvl9pPr>
          </a:lstStyle>
          <a:p>
            <a:pPr eaLnBrk="1" fontAlgn="base" hangingPunct="1">
              <a:spcBef>
                <a:spcPct val="50000"/>
              </a:spcBef>
              <a:spcAft>
                <a:spcPct val="0"/>
              </a:spcAft>
            </a:pPr>
            <a:r>
              <a:rPr lang="en-US" smtClean="0">
                <a:latin typeface="Calibri" pitchFamily="34" charset="0"/>
              </a:rPr>
              <a:t>Temporal </a:t>
            </a:r>
            <a:r>
              <a:rPr lang="en-US" b="1" smtClean="0">
                <a:solidFill>
                  <a:srgbClr val="FF0000"/>
                </a:solidFill>
                <a:latin typeface="Calibri" pitchFamily="34" charset="0"/>
              </a:rPr>
              <a:t>instability</a:t>
            </a:r>
          </a:p>
        </p:txBody>
      </p:sp>
      <p:sp>
        <p:nvSpPr>
          <p:cNvPr id="27653" name="Text Box 6"/>
          <p:cNvSpPr txBox="1">
            <a:spLocks noChangeArrowheads="1"/>
          </p:cNvSpPr>
          <p:nvPr/>
        </p:nvSpPr>
        <p:spPr bwMode="auto">
          <a:xfrm>
            <a:off x="4614106" y="3867092"/>
            <a:ext cx="32260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Black" pitchFamily="34" charset="0"/>
                <a:cs typeface="Arial" charset="0"/>
              </a:defRPr>
            </a:lvl1pPr>
            <a:lvl2pPr marL="742950" indent="-285750" eaLnBrk="0" hangingPunct="0">
              <a:defRPr>
                <a:solidFill>
                  <a:schemeClr val="tx1"/>
                </a:solidFill>
                <a:latin typeface="Arial Black" pitchFamily="34" charset="0"/>
                <a:cs typeface="Arial" charset="0"/>
              </a:defRPr>
            </a:lvl2pPr>
            <a:lvl3pPr marL="1143000" indent="-228600" eaLnBrk="0" hangingPunct="0">
              <a:defRPr>
                <a:solidFill>
                  <a:schemeClr val="tx1"/>
                </a:solidFill>
                <a:latin typeface="Arial Black" pitchFamily="34" charset="0"/>
                <a:cs typeface="Arial" charset="0"/>
              </a:defRPr>
            </a:lvl3pPr>
            <a:lvl4pPr marL="1600200" indent="-228600" eaLnBrk="0" hangingPunct="0">
              <a:defRPr>
                <a:solidFill>
                  <a:schemeClr val="tx1"/>
                </a:solidFill>
                <a:latin typeface="Arial Black" pitchFamily="34" charset="0"/>
                <a:cs typeface="Arial" charset="0"/>
              </a:defRPr>
            </a:lvl4pPr>
            <a:lvl5pPr marL="2057400" indent="-228600" eaLnBrk="0" hangingPunct="0">
              <a:defRPr>
                <a:solidFill>
                  <a:schemeClr val="tx1"/>
                </a:solidFill>
                <a:latin typeface="Arial Black" pitchFamily="34" charset="0"/>
                <a:cs typeface="Arial" charset="0"/>
              </a:defRPr>
            </a:lvl5pPr>
            <a:lvl6pPr marL="2514600" indent="-228600" eaLnBrk="0" fontAlgn="base" hangingPunct="0">
              <a:spcBef>
                <a:spcPct val="0"/>
              </a:spcBef>
              <a:spcAft>
                <a:spcPct val="0"/>
              </a:spcAft>
              <a:defRPr>
                <a:solidFill>
                  <a:schemeClr val="tx1"/>
                </a:solidFill>
                <a:latin typeface="Arial Black" pitchFamily="34" charset="0"/>
                <a:cs typeface="Arial" charset="0"/>
              </a:defRPr>
            </a:lvl6pPr>
            <a:lvl7pPr marL="2971800" indent="-228600" eaLnBrk="0" fontAlgn="base" hangingPunct="0">
              <a:spcBef>
                <a:spcPct val="0"/>
              </a:spcBef>
              <a:spcAft>
                <a:spcPct val="0"/>
              </a:spcAft>
              <a:defRPr>
                <a:solidFill>
                  <a:schemeClr val="tx1"/>
                </a:solidFill>
                <a:latin typeface="Arial Black" pitchFamily="34" charset="0"/>
                <a:cs typeface="Arial" charset="0"/>
              </a:defRPr>
            </a:lvl7pPr>
            <a:lvl8pPr marL="3429000" indent="-228600" eaLnBrk="0" fontAlgn="base" hangingPunct="0">
              <a:spcBef>
                <a:spcPct val="0"/>
              </a:spcBef>
              <a:spcAft>
                <a:spcPct val="0"/>
              </a:spcAft>
              <a:defRPr>
                <a:solidFill>
                  <a:schemeClr val="tx1"/>
                </a:solidFill>
                <a:latin typeface="Arial Black" pitchFamily="34" charset="0"/>
                <a:cs typeface="Arial" charset="0"/>
              </a:defRPr>
            </a:lvl8pPr>
            <a:lvl9pPr marL="3886200" indent="-228600" eaLnBrk="0" fontAlgn="base" hangingPunct="0">
              <a:spcBef>
                <a:spcPct val="0"/>
              </a:spcBef>
              <a:spcAft>
                <a:spcPct val="0"/>
              </a:spcAft>
              <a:defRPr>
                <a:solidFill>
                  <a:schemeClr val="tx1"/>
                </a:solidFill>
                <a:latin typeface="Arial Black" pitchFamily="34" charset="0"/>
                <a:cs typeface="Arial" charset="0"/>
              </a:defRPr>
            </a:lvl9pPr>
          </a:lstStyle>
          <a:p>
            <a:pPr eaLnBrk="1" fontAlgn="base" hangingPunct="1">
              <a:spcBef>
                <a:spcPct val="50000"/>
              </a:spcBef>
              <a:spcAft>
                <a:spcPct val="0"/>
              </a:spcAft>
            </a:pPr>
            <a:r>
              <a:rPr lang="en-US" b="1" smtClean="0">
                <a:solidFill>
                  <a:srgbClr val="FF0000"/>
                </a:solidFill>
                <a:latin typeface="Calibri" pitchFamily="34" charset="0"/>
              </a:rPr>
              <a:t>Connectivity</a:t>
            </a:r>
            <a:r>
              <a:rPr lang="en-US" smtClean="0">
                <a:solidFill>
                  <a:srgbClr val="FF0000"/>
                </a:solidFill>
                <a:latin typeface="Calibri" pitchFamily="34" charset="0"/>
              </a:rPr>
              <a:t> </a:t>
            </a:r>
            <a:r>
              <a:rPr lang="en-US" smtClean="0">
                <a:solidFill>
                  <a:srgbClr val="000000"/>
                </a:solidFill>
                <a:latin typeface="Calibri" pitchFamily="34" charset="0"/>
              </a:rPr>
              <a:t>during the rainy season</a:t>
            </a:r>
          </a:p>
        </p:txBody>
      </p:sp>
      <p:pic>
        <p:nvPicPr>
          <p:cNvPr id="27654" name="Picture 9" descr="Guadeloupe Fond Bambou flood rainy seaso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05379" y="1587788"/>
            <a:ext cx="3667101" cy="227930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5" name="Picture 10" descr="Guadeloupe Fond Bambou after flood dry season"/>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2046" y="1587788"/>
            <a:ext cx="3829128" cy="226940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 name="Picture 29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07227" y="4599856"/>
            <a:ext cx="947501" cy="102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01"/>
          <p:cNvSpPr>
            <a:spLocks noChangeArrowheads="1"/>
          </p:cNvSpPr>
          <p:nvPr/>
        </p:nvSpPr>
        <p:spPr bwMode="auto">
          <a:xfrm>
            <a:off x="4237987" y="5657827"/>
            <a:ext cx="1944687" cy="287338"/>
          </a:xfrm>
          <a:prstGeom prst="rect">
            <a:avLst/>
          </a:prstGeom>
          <a:solidFill>
            <a:srgbClr val="C0C0C0"/>
          </a:solidFill>
          <a:ln w="9525">
            <a:solidFill>
              <a:schemeClr val="tx1"/>
            </a:solidFill>
            <a:miter lim="800000"/>
            <a:headEnd/>
            <a:tailEnd/>
          </a:ln>
        </p:spPr>
        <p:txBody>
          <a:bodyPr wrap="none" anchor="ctr"/>
          <a:lstStyle/>
          <a:p>
            <a:endParaRPr lang="en-US" sz="1600">
              <a:latin typeface="Calibri" pitchFamily="34" charset="0"/>
            </a:endParaRPr>
          </a:p>
        </p:txBody>
      </p:sp>
      <p:sp>
        <p:nvSpPr>
          <p:cNvPr id="43" name="Rectangle 300"/>
          <p:cNvSpPr>
            <a:spLocks noChangeArrowheads="1"/>
          </p:cNvSpPr>
          <p:nvPr/>
        </p:nvSpPr>
        <p:spPr bwMode="auto">
          <a:xfrm>
            <a:off x="2285362" y="5657827"/>
            <a:ext cx="1943100" cy="288925"/>
          </a:xfrm>
          <a:prstGeom prst="rect">
            <a:avLst/>
          </a:prstGeom>
          <a:solidFill>
            <a:schemeClr val="tx1"/>
          </a:solidFill>
          <a:ln w="9525">
            <a:solidFill>
              <a:schemeClr val="tx1"/>
            </a:solidFill>
            <a:miter lim="800000"/>
            <a:headEnd/>
            <a:tailEnd/>
          </a:ln>
        </p:spPr>
        <p:txBody>
          <a:bodyPr wrap="none" anchor="ctr"/>
          <a:lstStyle/>
          <a:p>
            <a:endParaRPr lang="en-US" sz="1600">
              <a:latin typeface="Calibri" pitchFamily="34" charset="0"/>
            </a:endParaRPr>
          </a:p>
        </p:txBody>
      </p:sp>
      <p:sp>
        <p:nvSpPr>
          <p:cNvPr id="45" name="Text Box 319"/>
          <p:cNvSpPr txBox="1">
            <a:spLocks noChangeArrowheads="1"/>
          </p:cNvSpPr>
          <p:nvPr/>
        </p:nvSpPr>
        <p:spPr bwMode="auto">
          <a:xfrm>
            <a:off x="4230049" y="5635602"/>
            <a:ext cx="194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smtClean="0">
                <a:latin typeface="Calibri" pitchFamily="34" charset="0"/>
              </a:rPr>
              <a:t>Dry season</a:t>
            </a:r>
            <a:endParaRPr lang="en-US" sz="1600">
              <a:latin typeface="Calibri" pitchFamily="34" charset="0"/>
            </a:endParaRPr>
          </a:p>
        </p:txBody>
      </p:sp>
      <p:sp>
        <p:nvSpPr>
          <p:cNvPr id="46" name="Text Box 320"/>
          <p:cNvSpPr txBox="1">
            <a:spLocks noChangeArrowheads="1"/>
          </p:cNvSpPr>
          <p:nvPr/>
        </p:nvSpPr>
        <p:spPr bwMode="auto">
          <a:xfrm>
            <a:off x="2285362" y="5635602"/>
            <a:ext cx="1944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smtClean="0">
                <a:solidFill>
                  <a:schemeClr val="bg1"/>
                </a:solidFill>
                <a:latin typeface="Calibri" pitchFamily="34" charset="0"/>
              </a:rPr>
              <a:t>Rainy season</a:t>
            </a:r>
            <a:endParaRPr lang="en-US" sz="1600">
              <a:solidFill>
                <a:schemeClr val="bg1"/>
              </a:solidFill>
              <a:latin typeface="Calibri" pitchFamily="34" charset="0"/>
            </a:endParaRPr>
          </a:p>
        </p:txBody>
      </p:sp>
      <p:sp>
        <p:nvSpPr>
          <p:cNvPr id="47" name="Line 19"/>
          <p:cNvSpPr>
            <a:spLocks noChangeShapeType="1"/>
          </p:cNvSpPr>
          <p:nvPr/>
        </p:nvSpPr>
        <p:spPr bwMode="auto">
          <a:xfrm>
            <a:off x="340674" y="5874761"/>
            <a:ext cx="0" cy="935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20"/>
          <p:cNvSpPr>
            <a:spLocks noChangeShapeType="1"/>
          </p:cNvSpPr>
          <p:nvPr/>
        </p:nvSpPr>
        <p:spPr bwMode="auto">
          <a:xfrm>
            <a:off x="340674" y="6806623"/>
            <a:ext cx="58308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Text Box 319"/>
          <p:cNvSpPr txBox="1">
            <a:spLocks noChangeArrowheads="1"/>
          </p:cNvSpPr>
          <p:nvPr/>
        </p:nvSpPr>
        <p:spPr bwMode="auto">
          <a:xfrm rot="16200000">
            <a:off x="-541129" y="5965450"/>
            <a:ext cx="13968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b="1" smtClean="0">
                <a:latin typeface="Calibri" pitchFamily="34" charset="0"/>
              </a:rPr>
              <a:t>Water level</a:t>
            </a:r>
            <a:endParaRPr lang="en-US" sz="1600" b="1">
              <a:latin typeface="Calibri" pitchFamily="34" charset="0"/>
            </a:endParaRPr>
          </a:p>
        </p:txBody>
      </p:sp>
      <p:sp>
        <p:nvSpPr>
          <p:cNvPr id="50" name="Line 23"/>
          <p:cNvSpPr>
            <a:spLocks noChangeShapeType="1"/>
          </p:cNvSpPr>
          <p:nvPr/>
        </p:nvSpPr>
        <p:spPr bwMode="auto">
          <a:xfrm>
            <a:off x="340674" y="5941990"/>
            <a:ext cx="647858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24"/>
          <p:cNvSpPr>
            <a:spLocks noChangeShapeType="1"/>
          </p:cNvSpPr>
          <p:nvPr/>
        </p:nvSpPr>
        <p:spPr bwMode="auto">
          <a:xfrm>
            <a:off x="340674" y="6809798"/>
            <a:ext cx="647858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Text Box 298"/>
          <p:cNvSpPr txBox="1">
            <a:spLocks noChangeArrowheads="1"/>
          </p:cNvSpPr>
          <p:nvPr/>
        </p:nvSpPr>
        <p:spPr bwMode="auto">
          <a:xfrm>
            <a:off x="6789099" y="5749902"/>
            <a:ext cx="1152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smtClean="0">
                <a:latin typeface="Calibri" pitchFamily="34" charset="0"/>
              </a:rPr>
              <a:t>t</a:t>
            </a:r>
            <a:endParaRPr lang="en-US" sz="1600">
              <a:latin typeface="Calibri" pitchFamily="34" charset="0"/>
            </a:endParaRPr>
          </a:p>
        </p:txBody>
      </p:sp>
      <p:sp>
        <p:nvSpPr>
          <p:cNvPr id="53" name="Freeform 30"/>
          <p:cNvSpPr>
            <a:spLocks/>
          </p:cNvSpPr>
          <p:nvPr/>
        </p:nvSpPr>
        <p:spPr bwMode="auto">
          <a:xfrm>
            <a:off x="340674" y="6162098"/>
            <a:ext cx="5832475" cy="647700"/>
          </a:xfrm>
          <a:custGeom>
            <a:avLst/>
            <a:gdLst>
              <a:gd name="T0" fmla="*/ 0 w 3674"/>
              <a:gd name="T1" fmla="*/ 0 h 408"/>
              <a:gd name="T2" fmla="*/ 2147483647 w 3674"/>
              <a:gd name="T3" fmla="*/ 2147483647 h 408"/>
              <a:gd name="T4" fmla="*/ 2147483647 w 3674"/>
              <a:gd name="T5" fmla="*/ 2147483647 h 408"/>
              <a:gd name="T6" fmla="*/ 2147483647 w 3674"/>
              <a:gd name="T7" fmla="*/ 2147483647 h 408"/>
              <a:gd name="T8" fmla="*/ 2147483647 w 3674"/>
              <a:gd name="T9" fmla="*/ 2147483647 h 408"/>
              <a:gd name="T10" fmla="*/ 2147483647 w 3674"/>
              <a:gd name="T11" fmla="*/ 2147483647 h 408"/>
              <a:gd name="T12" fmla="*/ 0 w 3674"/>
              <a:gd name="T13" fmla="*/ 2147483647 h 408"/>
              <a:gd name="T14" fmla="*/ 0 w 3674"/>
              <a:gd name="T15" fmla="*/ 0 h 4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74" h="408">
                <a:moveTo>
                  <a:pt x="0" y="0"/>
                </a:moveTo>
                <a:lnTo>
                  <a:pt x="318" y="408"/>
                </a:lnTo>
                <a:lnTo>
                  <a:pt x="1225" y="408"/>
                </a:lnTo>
                <a:lnTo>
                  <a:pt x="2450" y="91"/>
                </a:lnTo>
                <a:lnTo>
                  <a:pt x="3674" y="317"/>
                </a:lnTo>
                <a:lnTo>
                  <a:pt x="3674" y="408"/>
                </a:lnTo>
                <a:lnTo>
                  <a:pt x="0" y="408"/>
                </a:lnTo>
                <a:lnTo>
                  <a:pt x="0" y="0"/>
                </a:lnTo>
                <a:close/>
              </a:path>
            </a:pathLst>
          </a:custGeom>
          <a:solidFill>
            <a:srgbClr val="0070C0"/>
          </a:solidFill>
          <a:ln w="9525">
            <a:solidFill>
              <a:schemeClr val="tx1"/>
            </a:solidFill>
            <a:round/>
            <a:headEnd/>
            <a:tailEnd/>
          </a:ln>
          <a:effectLst/>
        </p:spPr>
        <p:txBody>
          <a:bodyPr/>
          <a:lstStyle/>
          <a:p>
            <a:endParaRPr lang="en-US"/>
          </a:p>
        </p:txBody>
      </p:sp>
      <p:pic>
        <p:nvPicPr>
          <p:cNvPr id="54" name="Picture 29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35048" y="4604092"/>
            <a:ext cx="947501" cy="102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2"/>
          <p:cNvCxnSpPr/>
          <p:nvPr/>
        </p:nvCxnSpPr>
        <p:spPr bwMode="auto">
          <a:xfrm flipH="1">
            <a:off x="2180238" y="3857190"/>
            <a:ext cx="2100936" cy="191279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1" name="Rectangle 299"/>
          <p:cNvSpPr>
            <a:spLocks noChangeArrowheads="1"/>
          </p:cNvSpPr>
          <p:nvPr/>
        </p:nvSpPr>
        <p:spPr bwMode="auto">
          <a:xfrm>
            <a:off x="340674" y="5657827"/>
            <a:ext cx="1944688" cy="288925"/>
          </a:xfrm>
          <a:prstGeom prst="rect">
            <a:avLst/>
          </a:prstGeom>
          <a:solidFill>
            <a:srgbClr val="C0C0C0"/>
          </a:solidFill>
          <a:ln w="9525">
            <a:solidFill>
              <a:schemeClr val="tx1"/>
            </a:solidFill>
            <a:miter lim="800000"/>
            <a:headEnd/>
            <a:tailEnd/>
          </a:ln>
        </p:spPr>
        <p:txBody>
          <a:bodyPr wrap="none" anchor="ctr"/>
          <a:lstStyle/>
          <a:p>
            <a:endParaRPr lang="en-US" sz="1600">
              <a:latin typeface="Calibri" pitchFamily="34" charset="0"/>
            </a:endParaRPr>
          </a:p>
        </p:txBody>
      </p:sp>
      <p:sp>
        <p:nvSpPr>
          <p:cNvPr id="44" name="Text Box 318"/>
          <p:cNvSpPr txBox="1">
            <a:spLocks noChangeArrowheads="1"/>
          </p:cNvSpPr>
          <p:nvPr/>
        </p:nvSpPr>
        <p:spPr bwMode="auto">
          <a:xfrm>
            <a:off x="340674" y="5632427"/>
            <a:ext cx="1944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smtClean="0">
                <a:latin typeface="Calibri" pitchFamily="34" charset="0"/>
              </a:rPr>
              <a:t>Dry season</a:t>
            </a:r>
            <a:endParaRPr lang="en-US" sz="1600">
              <a:latin typeface="Calibri" pitchFamily="34" charset="0"/>
            </a:endParaRPr>
          </a:p>
        </p:txBody>
      </p:sp>
      <p:cxnSp>
        <p:nvCxnSpPr>
          <p:cNvPr id="6" name="Connecteur droit 5"/>
          <p:cNvCxnSpPr/>
          <p:nvPr/>
        </p:nvCxnSpPr>
        <p:spPr bwMode="auto">
          <a:xfrm flipH="1">
            <a:off x="340674" y="3857190"/>
            <a:ext cx="111372" cy="1800637"/>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8" name="Picture 294"/>
          <p:cNvPicPr>
            <a:picLocks noChangeAspect="1" noChangeArrowheads="1"/>
          </p:cNvPicPr>
          <p:nvPr/>
        </p:nvPicPr>
        <p:blipFill>
          <a:blip r:embed="rId6" cstate="print">
            <a:extLst>
              <a:ext uri="{28A0092B-C50C-407E-A947-70E740481C1C}">
                <a14:useLocalDpi xmlns:a14="http://schemas.microsoft.com/office/drawing/2010/main"/>
              </a:ext>
            </a:extLst>
          </a:blip>
          <a:srcRect t="15103" b="15721"/>
          <a:stretch>
            <a:fillRect/>
          </a:stretch>
        </p:blipFill>
        <p:spPr bwMode="auto">
          <a:xfrm>
            <a:off x="2709384" y="4584358"/>
            <a:ext cx="1085594" cy="106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452046" y="1052736"/>
            <a:ext cx="7461642" cy="400110"/>
          </a:xfrm>
          <a:prstGeom prst="rect">
            <a:avLst/>
          </a:prstGeom>
          <a:noFill/>
        </p:spPr>
        <p:txBody>
          <a:bodyPr wrap="square" rtlCol="0">
            <a:spAutoFit/>
          </a:bodyPr>
          <a:lstStyle/>
          <a:p>
            <a:r>
              <a:rPr lang="en-US" sz="2000" b="1" dirty="0" smtClean="0">
                <a:solidFill>
                  <a:srgbClr val="000000"/>
                </a:solidFill>
                <a:latin typeface="Calibri" pitchFamily="34" charset="0"/>
              </a:rPr>
              <a:t>A naturally fragmented and highly unstable system</a:t>
            </a:r>
          </a:p>
        </p:txBody>
      </p:sp>
      <p:sp>
        <p:nvSpPr>
          <p:cNvPr id="55" name="Line 5"/>
          <p:cNvSpPr>
            <a:spLocks noChangeShapeType="1"/>
          </p:cNvSpPr>
          <p:nvPr/>
        </p:nvSpPr>
        <p:spPr bwMode="auto">
          <a:xfrm>
            <a:off x="393700" y="825500"/>
            <a:ext cx="7848600" cy="127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latin typeface="Arial Black" pitchFamily="34" charset="0"/>
            </a:endParaRPr>
          </a:p>
        </p:txBody>
      </p:sp>
      <p:pic>
        <p:nvPicPr>
          <p:cNvPr id="56" name="Picture 55"/>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913688" y="0"/>
            <a:ext cx="1230312"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 name="Rectangle 56"/>
          <p:cNvSpPr>
            <a:spLocks noChangeArrowheads="1"/>
          </p:cNvSpPr>
          <p:nvPr/>
        </p:nvSpPr>
        <p:spPr bwMode="auto">
          <a:xfrm>
            <a:off x="393700" y="265390"/>
            <a:ext cx="751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fontAlgn="base">
              <a:spcBef>
                <a:spcPct val="0"/>
              </a:spcBef>
              <a:spcAft>
                <a:spcPct val="0"/>
              </a:spcAft>
            </a:pPr>
            <a:r>
              <a:rPr lang="en-US" dirty="0" smtClean="0">
                <a:latin typeface="Arial Black" pitchFamily="34" charset="0"/>
              </a:rPr>
              <a:t>Freshwater ecosystems in the Guadeloupe archipelago</a:t>
            </a:r>
            <a:endParaRPr lang="en-US" dirty="0">
              <a:latin typeface="Arial Black" pitchFamily="34" charset="0"/>
            </a:endParaRPr>
          </a:p>
        </p:txBody>
      </p:sp>
      <p:sp>
        <p:nvSpPr>
          <p:cNvPr id="58" name="ZoneTexte 4"/>
          <p:cNvSpPr txBox="1"/>
          <p:nvPr/>
        </p:nvSpPr>
        <p:spPr>
          <a:xfrm>
            <a:off x="1928054" y="3596658"/>
            <a:ext cx="2368825" cy="276999"/>
          </a:xfrm>
          <a:prstGeom prst="rect">
            <a:avLst/>
          </a:prstGeom>
          <a:noFill/>
        </p:spPr>
        <p:txBody>
          <a:bodyPr wrap="square" rtlCol="0">
            <a:spAutoFit/>
          </a:bodyPr>
          <a:lstStyle/>
          <a:p>
            <a:pPr algn="r"/>
            <a:r>
              <a:rPr lang="en-US" sz="1200" smtClean="0">
                <a:solidFill>
                  <a:schemeClr val="bg1"/>
                </a:solidFill>
              </a:rPr>
              <a:t>(photo credit: J-P Pointier)</a:t>
            </a:r>
            <a:endParaRPr lang="en-US" sz="1200">
              <a:solidFill>
                <a:schemeClr val="bg1"/>
              </a:solidFill>
            </a:endParaRPr>
          </a:p>
        </p:txBody>
      </p:sp>
      <p:sp>
        <p:nvSpPr>
          <p:cNvPr id="59" name="ZoneTexte 4"/>
          <p:cNvSpPr txBox="1"/>
          <p:nvPr/>
        </p:nvSpPr>
        <p:spPr>
          <a:xfrm>
            <a:off x="6023861" y="3596973"/>
            <a:ext cx="2368825" cy="276999"/>
          </a:xfrm>
          <a:prstGeom prst="rect">
            <a:avLst/>
          </a:prstGeom>
          <a:noFill/>
        </p:spPr>
        <p:txBody>
          <a:bodyPr wrap="square" rtlCol="0">
            <a:spAutoFit/>
          </a:bodyPr>
          <a:lstStyle/>
          <a:p>
            <a:pPr algn="r"/>
            <a:r>
              <a:rPr lang="en-US" sz="1200" smtClean="0">
                <a:solidFill>
                  <a:schemeClr val="bg1"/>
                </a:solidFill>
              </a:rPr>
              <a:t>(photo credit: J-P Pointier)</a:t>
            </a:r>
            <a:endParaRPr lang="en-US" sz="1200">
              <a:solidFill>
                <a:schemeClr val="bg1"/>
              </a:solidFill>
            </a:endParaRPr>
          </a:p>
        </p:txBody>
      </p:sp>
    </p:spTree>
    <p:extLst>
      <p:ext uri="{BB962C8B-B14F-4D97-AF65-F5344CB8AC3E}">
        <p14:creationId xmlns:p14="http://schemas.microsoft.com/office/powerpoint/2010/main" val="1242972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42" name="Picture 24" descr="2009 janv Goudenaves`"/>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6325" y="51842"/>
            <a:ext cx="2916238" cy="2185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43" name="Picture 25" descr="2009 fév Pointe des Chateaux"/>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32138" y="39142"/>
            <a:ext cx="2952750" cy="2214562"/>
          </a:xfrm>
          <a:prstGeom prst="rect">
            <a:avLst/>
          </a:prstGeom>
          <a:solidFill>
            <a:schemeClr val="bg2">
              <a:alpha val="50000"/>
            </a:schemeClr>
          </a:solidFill>
          <a:ln w="9525">
            <a:solidFill>
              <a:srgbClr val="000000"/>
            </a:solidFill>
            <a:miter lim="800000"/>
            <a:headEnd/>
            <a:tailEnd/>
          </a:ln>
          <a:extLst/>
        </p:spPr>
      </p:pic>
      <p:pic>
        <p:nvPicPr>
          <p:cNvPr id="26644" name="Picture 26" descr="2009 janv Etang Cocoye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7950" y="39142"/>
            <a:ext cx="2951163" cy="22145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descr="G:\Photo\JPP_Mission2009\MARES GRANDE-TERRE-GFONDS 2009\2009 janv Barbès.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7113"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5" descr="G:\Photo\JPP_Mission2009\MARES GRANDE-TERRE-EST 2009\2009 janv Gentilly ouest.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129310"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6" descr="G:\Photo\JPP_Mission2009\MARES GRANDE-TERRE-NORD 2009\2009 janv Porte Enfer Vigie.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138443" y="2305128"/>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2" descr="G:\Photo\2011 janv Etang Cocoyer.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7113"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G:\Photo\JPP_Mission2009\MARES GRANDE-TERRE-GFONDS 2009\2009 janv Barot ouest.jp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129310"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descr="G:\Photo\JPP_Mission2009\MARES GRANDE-TERRE-EST 2009\2009 fév Blonval nord.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138443" y="4591386"/>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92006" y="2307868"/>
            <a:ext cx="2968248" cy="2221284"/>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6" name="Rectangle 15"/>
          <p:cNvSpPr/>
          <p:nvPr/>
        </p:nvSpPr>
        <p:spPr bwMode="auto">
          <a:xfrm>
            <a:off x="92006" y="4591386"/>
            <a:ext cx="2968248" cy="2214000"/>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3" name="ZoneTexte 2"/>
          <p:cNvSpPr txBox="1"/>
          <p:nvPr/>
        </p:nvSpPr>
        <p:spPr>
          <a:xfrm>
            <a:off x="107504" y="2865130"/>
            <a:ext cx="2952750" cy="707886"/>
          </a:xfrm>
          <a:prstGeom prst="rect">
            <a:avLst/>
          </a:prstGeom>
          <a:noFill/>
        </p:spPr>
        <p:txBody>
          <a:bodyPr wrap="square" rtlCol="0">
            <a:spAutoFit/>
          </a:bodyPr>
          <a:lstStyle/>
          <a:p>
            <a:pPr algn="ctr"/>
            <a:r>
              <a:rPr lang="en-US" sz="4000" smtClean="0">
                <a:solidFill>
                  <a:schemeClr val="bg1"/>
                </a:solidFill>
                <a:latin typeface="+mj-lt"/>
              </a:rPr>
              <a:t>Instability</a:t>
            </a:r>
            <a:endParaRPr lang="en-US" sz="4000">
              <a:solidFill>
                <a:schemeClr val="bg1"/>
              </a:solidFill>
              <a:latin typeface="+mj-lt"/>
            </a:endParaRPr>
          </a:p>
        </p:txBody>
      </p:sp>
      <p:sp>
        <p:nvSpPr>
          <p:cNvPr id="18" name="Rectangle 17"/>
          <p:cNvSpPr/>
          <p:nvPr/>
        </p:nvSpPr>
        <p:spPr bwMode="auto">
          <a:xfrm>
            <a:off x="3131840" y="2315152"/>
            <a:ext cx="2949172" cy="2214000"/>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0" name="Rectangle 19"/>
          <p:cNvSpPr/>
          <p:nvPr/>
        </p:nvSpPr>
        <p:spPr bwMode="auto">
          <a:xfrm>
            <a:off x="3129310" y="4580895"/>
            <a:ext cx="2951702" cy="2224491"/>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1" name="Rectangle 20"/>
          <p:cNvSpPr/>
          <p:nvPr/>
        </p:nvSpPr>
        <p:spPr bwMode="auto">
          <a:xfrm>
            <a:off x="6129419" y="2305129"/>
            <a:ext cx="2961025" cy="2222628"/>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19" name="Rectangle 18"/>
          <p:cNvSpPr/>
          <p:nvPr/>
        </p:nvSpPr>
        <p:spPr bwMode="auto">
          <a:xfrm>
            <a:off x="3123741" y="31112"/>
            <a:ext cx="2965064" cy="2222592"/>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7" name="Rectangle 26"/>
          <p:cNvSpPr/>
          <p:nvPr/>
        </p:nvSpPr>
        <p:spPr bwMode="auto">
          <a:xfrm>
            <a:off x="92005" y="31112"/>
            <a:ext cx="2964216" cy="2222592"/>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Tree>
    <p:extLst>
      <p:ext uri="{BB962C8B-B14F-4D97-AF65-F5344CB8AC3E}">
        <p14:creationId xmlns:p14="http://schemas.microsoft.com/office/powerpoint/2010/main" val="5516550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G:\Photo\JPP_Mission2009\MARES GRANDE-TERRE-GFONDS 2009\2009 janv Barbès.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7113"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0" name="Rectangle 29"/>
          <p:cNvSpPr/>
          <p:nvPr/>
        </p:nvSpPr>
        <p:spPr bwMode="auto">
          <a:xfrm>
            <a:off x="92005" y="2307868"/>
            <a:ext cx="2971299" cy="2221284"/>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pic>
        <p:nvPicPr>
          <p:cNvPr id="26642" name="Picture 24" descr="2009 janv Goudenaves`"/>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56325" y="51842"/>
            <a:ext cx="2916238" cy="2185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43" name="Picture 25" descr="2009 fév Pointe des Chateaux"/>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132138" y="39142"/>
            <a:ext cx="2952750" cy="2214562"/>
          </a:xfrm>
          <a:prstGeom prst="rect">
            <a:avLst/>
          </a:prstGeom>
          <a:solidFill>
            <a:schemeClr val="bg2">
              <a:alpha val="50000"/>
            </a:schemeClr>
          </a:solidFill>
          <a:ln w="9525">
            <a:solidFill>
              <a:srgbClr val="000000"/>
            </a:solidFill>
            <a:miter lim="800000"/>
            <a:headEnd/>
            <a:tailEnd/>
          </a:ln>
          <a:extLst/>
        </p:spPr>
      </p:pic>
      <p:pic>
        <p:nvPicPr>
          <p:cNvPr id="26644" name="Picture 26" descr="2009 janv Etang Cocoye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7950" y="39142"/>
            <a:ext cx="2951163" cy="22145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5" descr="G:\Photo\JPP_Mission2009\MARES GRANDE-TERRE-EST 2009\2009 janv Gentilly ouest.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129310" y="2315152"/>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6" descr="G:\Photo\JPP_Mission2009\MARES GRANDE-TERRE-NORD 2009\2009 janv Porte Enfer Vigie.jp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138443" y="2305128"/>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2" descr="G:\Photo\2011 janv Etang Cocoyer.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7113"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descr="G:\Photo\JPP_Mission2009\MARES GRANDE-TERRE-GFONDS 2009\2009 janv Barot ouest.jp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129310" y="4591386"/>
            <a:ext cx="2952000"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descr="G:\Photo\JPP_Mission2009\MARES GRANDE-TERRE-EST 2009\2009 fév Blonval nord.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138443" y="4591386"/>
            <a:ext cx="2952001" cy="221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Rectangle 15"/>
          <p:cNvSpPr/>
          <p:nvPr/>
        </p:nvSpPr>
        <p:spPr bwMode="auto">
          <a:xfrm>
            <a:off x="92005" y="4591386"/>
            <a:ext cx="2967107" cy="2214000"/>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cs typeface="Arial" pitchFamily="34" charset="0"/>
            </a:endParaRPr>
          </a:p>
        </p:txBody>
      </p:sp>
      <p:sp>
        <p:nvSpPr>
          <p:cNvPr id="3" name="ZoneTexte 2"/>
          <p:cNvSpPr txBox="1"/>
          <p:nvPr/>
        </p:nvSpPr>
        <p:spPr>
          <a:xfrm>
            <a:off x="77490" y="2865130"/>
            <a:ext cx="3060254" cy="707886"/>
          </a:xfrm>
          <a:prstGeom prst="rect">
            <a:avLst/>
          </a:prstGeom>
          <a:noFill/>
        </p:spPr>
        <p:txBody>
          <a:bodyPr wrap="square" rtlCol="0">
            <a:spAutoFit/>
          </a:bodyPr>
          <a:lstStyle/>
          <a:p>
            <a:pPr algn="ctr"/>
            <a:r>
              <a:rPr lang="en-US" sz="4000" dirty="0" smtClean="0">
                <a:solidFill>
                  <a:schemeClr val="bg1"/>
                </a:solidFill>
                <a:latin typeface="+mj-lt"/>
              </a:rPr>
              <a:t>Connectivity</a:t>
            </a:r>
            <a:endParaRPr lang="en-US" sz="4000" dirty="0">
              <a:solidFill>
                <a:schemeClr val="bg1"/>
              </a:solidFill>
              <a:latin typeface="+mj-lt"/>
            </a:endParaRPr>
          </a:p>
        </p:txBody>
      </p:sp>
      <p:sp>
        <p:nvSpPr>
          <p:cNvPr id="27" name="Rectangle 26"/>
          <p:cNvSpPr/>
          <p:nvPr/>
        </p:nvSpPr>
        <p:spPr bwMode="auto">
          <a:xfrm>
            <a:off x="6128344" y="4591386"/>
            <a:ext cx="2964661" cy="2214000"/>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cs typeface="Arial" pitchFamily="34" charset="0"/>
            </a:endParaRPr>
          </a:p>
        </p:txBody>
      </p:sp>
      <p:sp>
        <p:nvSpPr>
          <p:cNvPr id="28" name="Rectangle 27"/>
          <p:cNvSpPr/>
          <p:nvPr/>
        </p:nvSpPr>
        <p:spPr bwMode="auto">
          <a:xfrm>
            <a:off x="3131840" y="26566"/>
            <a:ext cx="2949172" cy="2227138"/>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cs typeface="Arial" pitchFamily="34" charset="0"/>
            </a:endParaRPr>
          </a:p>
        </p:txBody>
      </p:sp>
      <p:sp>
        <p:nvSpPr>
          <p:cNvPr id="19" name="Rectangle 18"/>
          <p:cNvSpPr/>
          <p:nvPr/>
        </p:nvSpPr>
        <p:spPr bwMode="auto">
          <a:xfrm>
            <a:off x="6143834" y="44624"/>
            <a:ext cx="2928729" cy="2185987"/>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0" name="Rectangle 19"/>
          <p:cNvSpPr/>
          <p:nvPr/>
        </p:nvSpPr>
        <p:spPr bwMode="auto">
          <a:xfrm>
            <a:off x="3116246" y="2307868"/>
            <a:ext cx="2964766" cy="2221284"/>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
        <p:nvSpPr>
          <p:cNvPr id="29" name="Rectangle 28"/>
          <p:cNvSpPr/>
          <p:nvPr/>
        </p:nvSpPr>
        <p:spPr bwMode="auto">
          <a:xfrm>
            <a:off x="6138444" y="2305129"/>
            <a:ext cx="2949618" cy="2207264"/>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Black" pitchFamily="34" charset="0"/>
              <a:cs typeface="Arial" pitchFamily="34" charset="0"/>
            </a:endParaRPr>
          </a:p>
        </p:txBody>
      </p:sp>
    </p:spTree>
    <p:extLst>
      <p:ext uri="{BB962C8B-B14F-4D97-AF65-F5344CB8AC3E}">
        <p14:creationId xmlns:p14="http://schemas.microsoft.com/office/powerpoint/2010/main" val="765619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632</TotalTime>
  <Words>1704</Words>
  <Application>Microsoft Macintosh PowerPoint</Application>
  <PresentationFormat>On-screen Show (4:3)</PresentationFormat>
  <Paragraphs>418</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Black</vt:lpstr>
      <vt:lpstr>Calibri</vt:lpstr>
      <vt:lpstr>Calibri Light</vt:lpstr>
      <vt:lpstr>MS Gothic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dc:creator>
  <cp:lastModifiedBy>Helene Wagner</cp:lastModifiedBy>
  <cp:revision>33</cp:revision>
  <dcterms:created xsi:type="dcterms:W3CDTF">2017-11-27T18:16:11Z</dcterms:created>
  <dcterms:modified xsi:type="dcterms:W3CDTF">2018-01-14T23:22:40Z</dcterms:modified>
</cp:coreProperties>
</file>